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8" r:id="rId3"/>
    <p:sldId id="269" r:id="rId4"/>
    <p:sldId id="275" r:id="rId5"/>
    <p:sldId id="274" r:id="rId6"/>
    <p:sldId id="265" r:id="rId7"/>
    <p:sldId id="271" r:id="rId8"/>
    <p:sldId id="266" r:id="rId9"/>
    <p:sldId id="276" r:id="rId10"/>
    <p:sldId id="27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13B67-8136-4D70-9C08-7CD01F36F3F5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A9DFF-64F4-4A19-840E-41B406FA2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465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83F5D-DF1B-4063-88DB-CCEAA23D347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326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83F5D-DF1B-4063-88DB-CCEAA23D347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030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83F5D-DF1B-4063-88DB-CCEAA23D347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594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83F5D-DF1B-4063-88DB-CCEAA23D347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393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83F5D-DF1B-4063-88DB-CCEAA23D347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052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83F5D-DF1B-4063-88DB-CCEAA23D347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018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83F5D-DF1B-4063-88DB-CCEAA23D347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057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83F5D-DF1B-4063-88DB-CCEAA23D347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431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83F5D-DF1B-4063-88DB-CCEAA23D347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460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1246-3678-400D-A668-BA9349CB0249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87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1246-3678-400D-A668-BA9349CB0249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72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1246-3678-400D-A668-BA9349CB0249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432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614-8872-4917-BC8A-4E38BC56C43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854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614-8872-4917-BC8A-4E38BC56C43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378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614-8872-4917-BC8A-4E38BC56C43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09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614-8872-4917-BC8A-4E38BC56C43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613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614-8872-4917-BC8A-4E38BC56C43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863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614-8872-4917-BC8A-4E38BC56C43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731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614-8872-4917-BC8A-4E38BC56C43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135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614-8872-4917-BC8A-4E38BC56C43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006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1246-3678-400D-A668-BA9349CB0249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4880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614-8872-4917-BC8A-4E38BC56C43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768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614-8872-4917-BC8A-4E38BC56C43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7020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614-8872-4917-BC8A-4E38BC56C43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65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1246-3678-400D-A668-BA9349CB0249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69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1246-3678-400D-A668-BA9349CB0249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48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1246-3678-400D-A668-BA9349CB0249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56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1246-3678-400D-A668-BA9349CB0249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07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1246-3678-400D-A668-BA9349CB0249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83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1246-3678-400D-A668-BA9349CB0249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75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1246-3678-400D-A668-BA9349CB0249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55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81246-3678-400D-A668-BA9349CB0249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142D4-414F-4842-B591-86E5E1E7E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18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B4614-8872-4917-BC8A-4E38BC56C43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689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3893" y="1246390"/>
            <a:ext cx="10515600" cy="5888057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ru-RU" sz="4800" b="1" dirty="0" smtClean="0"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ru-RU" sz="4800" b="1" dirty="0" smtClean="0">
                <a:latin typeface="+mj-lt"/>
                <a:ea typeface="+mj-ea"/>
                <a:cs typeface="+mj-cs"/>
              </a:rPr>
              <a:t>Порядок уведомления о конфликте интересов</a:t>
            </a:r>
          </a:p>
          <a:p>
            <a:pPr marL="0" indent="0" algn="ctr">
              <a:spcBef>
                <a:spcPct val="0"/>
              </a:spcBef>
              <a:buNone/>
            </a:pPr>
            <a:endParaRPr lang="ru-RU" sz="4800" b="1" dirty="0"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ru-RU" sz="4800" b="1" dirty="0" smtClean="0"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ru-RU" sz="4800" b="1" dirty="0"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Департамент государственной службы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Аппарата Правительства Пермского края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2021 г.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15" y="315687"/>
            <a:ext cx="489856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04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6027" y="304803"/>
            <a:ext cx="9492343" cy="7264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lnSpc>
                <a:spcPts val="2500"/>
              </a:lnSpc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Нормативное регулирование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8920"/>
            <a:ext cx="10626306" cy="5452122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2400" dirty="0"/>
              <a:t>Федеральный закон от 25.12.2008 №</a:t>
            </a:r>
            <a:r>
              <a:rPr lang="ru-RU" sz="2400" dirty="0" smtClean="0"/>
              <a:t> 273-ФЗ «О </a:t>
            </a:r>
            <a:r>
              <a:rPr lang="ru-RU" sz="2400" dirty="0"/>
              <a:t>противодействии </a:t>
            </a:r>
            <a:r>
              <a:rPr lang="ru-RU" sz="2400" dirty="0" smtClean="0"/>
              <a:t>коррупции»</a:t>
            </a:r>
          </a:p>
          <a:p>
            <a:pPr algn="just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2400" dirty="0"/>
              <a:t>Указ </a:t>
            </a:r>
            <a:r>
              <a:rPr lang="ru-RU" sz="2400" dirty="0" smtClean="0"/>
              <a:t>губернатора </a:t>
            </a:r>
            <a:r>
              <a:rPr lang="ru-RU" sz="2400" dirty="0"/>
              <a:t>Пермского края от 30.05.2016 </a:t>
            </a:r>
            <a:r>
              <a:rPr lang="ru-RU" sz="2400" dirty="0" smtClean="0"/>
              <a:t>№ 84 «О </a:t>
            </a:r>
            <a:r>
              <a:rPr lang="ru-RU" sz="2400" dirty="0"/>
              <a:t>принятии организациями, созданными для выполнения задач, поставленных перед органами государственной власти Пермского края, отдельных мер по предупреждению и противодействию </a:t>
            </a:r>
            <a:r>
              <a:rPr lang="ru-RU" sz="2400" dirty="0" smtClean="0"/>
              <a:t>коррупции»</a:t>
            </a:r>
          </a:p>
          <a:p>
            <a:pPr algn="just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2400" dirty="0"/>
              <a:t>Приказ Министерства образования и науки Пермского края от 19.07.2016 №СЭД-26-01-08-78 </a:t>
            </a:r>
            <a:r>
              <a:rPr lang="ru-RU" sz="2400" dirty="0" smtClean="0"/>
              <a:t>(ред. от 12.07.2019) «Об </a:t>
            </a:r>
            <a:r>
              <a:rPr lang="ru-RU" sz="2400" dirty="0"/>
              <a:t>утверждении мер по противодействию коррупции в отношении руководителей государственных учреждений, подведомственных Министерству образования и науки Пермского края»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!!! Обязанность принимать меры по предотвращению и урегулированию конфликта интересов закреплена в трудовом договоре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15" y="315687"/>
            <a:ext cx="489856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98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7171" y="329674"/>
            <a:ext cx="9492343" cy="7264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lnSpc>
                <a:spcPts val="2500"/>
              </a:lnSpc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«конфликта интересов»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8920"/>
            <a:ext cx="10515600" cy="4888043"/>
          </a:xfrm>
        </p:spPr>
        <p:txBody>
          <a:bodyPr>
            <a:normAutofit/>
          </a:bodyPr>
          <a:lstStyle/>
          <a:p>
            <a:pPr marL="0" indent="0" algn="ctr" defTabSz="269875"/>
            <a:r>
              <a:rPr lang="ru-RU" sz="3600" b="1" dirty="0" smtClean="0">
                <a:solidFill>
                  <a:srgbClr val="C00000"/>
                </a:solidFill>
              </a:rPr>
              <a:t>Конфликт интересов проявляется в ситуации, при которой:</a:t>
            </a:r>
          </a:p>
          <a:p>
            <a:pPr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ru-RU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15" y="315687"/>
            <a:ext cx="489856" cy="10081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3" y="2297032"/>
            <a:ext cx="387531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ctr"/>
            <a:r>
              <a:rPr lang="ru-RU" sz="2800" b="1" dirty="0" smtClean="0"/>
              <a:t>ЛИЧНАЯ ЗАИНТЕРЕСОВАННОСТЬ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609114" y="2210428"/>
            <a:ext cx="458288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на</a:t>
            </a:r>
            <a:r>
              <a:rPr lang="ru-RU" sz="2800" dirty="0" smtClean="0"/>
              <a:t> </a:t>
            </a:r>
            <a:r>
              <a:rPr lang="ru-RU" sz="2800" b="1" dirty="0" smtClean="0"/>
              <a:t>ОБЪЕКТИВНОЕ </a:t>
            </a:r>
            <a:r>
              <a:rPr lang="ru-RU" sz="2600" dirty="0" smtClean="0"/>
              <a:t>исполнение </a:t>
            </a:r>
            <a:br>
              <a:rPr lang="ru-RU" sz="2600" dirty="0" smtClean="0"/>
            </a:br>
            <a:r>
              <a:rPr lang="ru-RU" sz="2600" dirty="0" smtClean="0"/>
              <a:t>руководителем своих должностных </a:t>
            </a:r>
            <a:r>
              <a:rPr lang="ru-RU" sz="2600" dirty="0" smtClean="0"/>
              <a:t>обязанностей</a:t>
            </a:r>
            <a:endParaRPr lang="ru-RU" sz="2600" dirty="0"/>
          </a:p>
          <a:p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 rot="16200000">
            <a:off x="6045272" y="1258483"/>
            <a:ext cx="830799" cy="3494317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ВЛИЯЕТ </a:t>
            </a:r>
            <a:r>
              <a:rPr lang="ru-RU" b="1" dirty="0" smtClean="0">
                <a:solidFill>
                  <a:srgbClr val="FF0000"/>
                </a:solidFill>
              </a:rPr>
              <a:t>или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МОЖЕТ ПОВЛИЯТЬ 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3965869"/>
            <a:ext cx="1066799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ЛИЧНАЯ ЗАИНТЕРЕСОВАННОСТЬ </a:t>
            </a:r>
            <a:r>
              <a:rPr lang="ru-RU" sz="2400" dirty="0" smtClean="0"/>
              <a:t>- возможность получения </a:t>
            </a:r>
            <a:r>
              <a:rPr lang="ru-RU" sz="2400" b="1" dirty="0" smtClean="0"/>
              <a:t>доходов в виде денег</a:t>
            </a:r>
            <a:r>
              <a:rPr lang="ru-RU" sz="2400" dirty="0" smtClean="0"/>
              <a:t>, иного имущества, в том числе имущественных прав, услуг имущественного характера, результатов выполненных работ или </a:t>
            </a:r>
            <a:r>
              <a:rPr lang="ru-RU" sz="2400" b="1" dirty="0" smtClean="0"/>
              <a:t>каких-либо выгод (преимуществ) </a:t>
            </a:r>
            <a:r>
              <a:rPr lang="ru-RU" sz="2400" dirty="0" smtClean="0">
                <a:solidFill>
                  <a:srgbClr val="C00000"/>
                </a:solidFill>
              </a:rPr>
              <a:t>лицом и (или) состоящими с ним в близком родстве или свойстве лицами, гражданами или организациями, с которыми лицо и (или) лица, состоящие с ним в близком родстве или свойстве</a:t>
            </a:r>
            <a:r>
              <a:rPr lang="ru-RU" sz="2400" dirty="0" smtClean="0"/>
              <a:t>, </a:t>
            </a:r>
            <a:r>
              <a:rPr lang="ru-RU" sz="2400" b="1" dirty="0" smtClean="0"/>
              <a:t>связаны имущественными, корпоративными или иными близкими отношениями</a:t>
            </a:r>
          </a:p>
          <a:p>
            <a:pPr algn="ctr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493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119" y="171162"/>
            <a:ext cx="9492343" cy="7264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lnSpc>
                <a:spcPts val="2500"/>
              </a:lnSpc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Важная деталь – круг связей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15" y="315687"/>
            <a:ext cx="489856" cy="1008112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2432454" y="3914735"/>
            <a:ext cx="1285875" cy="7858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Дети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286379" y="2930266"/>
            <a:ext cx="1415983" cy="7858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Родители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490483" y="4951243"/>
            <a:ext cx="1561061" cy="7858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Братья, сестры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565154" y="1957320"/>
            <a:ext cx="1485598" cy="7579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Родители </a:t>
            </a:r>
            <a:r>
              <a:rPr lang="ru-RU" sz="2000" dirty="0" smtClean="0">
                <a:solidFill>
                  <a:schemeClr val="tx1"/>
                </a:solidFill>
              </a:rPr>
              <a:t>супруга(и)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966542" y="3655496"/>
            <a:ext cx="1875621" cy="625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Братья, сестры </a:t>
            </a:r>
            <a:r>
              <a:rPr lang="ru-RU" sz="2000" dirty="0" smtClean="0">
                <a:solidFill>
                  <a:schemeClr val="tx1"/>
                </a:solidFill>
              </a:rPr>
              <a:t>супруга(и)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578460" y="5221385"/>
            <a:ext cx="1335475" cy="6167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Супруги детей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337835" y="1987183"/>
            <a:ext cx="1860945" cy="7858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Супруг (-а)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507711" y="4431190"/>
            <a:ext cx="1980023" cy="6740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Супруги братьев, сестер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443829" y="5544808"/>
            <a:ext cx="5460524" cy="52359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Граждане и организации</a:t>
            </a:r>
          </a:p>
        </p:txBody>
      </p:sp>
      <p:sp>
        <p:nvSpPr>
          <p:cNvPr id="33" name="TextBox 32"/>
          <p:cNvSpPr txBox="1"/>
          <p:nvPr/>
        </p:nvSpPr>
        <p:spPr>
          <a:xfrm rot="18613154">
            <a:off x="389264" y="2615107"/>
            <a:ext cx="3999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Близкое родство</a:t>
            </a:r>
          </a:p>
        </p:txBody>
      </p:sp>
      <p:sp>
        <p:nvSpPr>
          <p:cNvPr id="34" name="TextBox 33"/>
          <p:cNvSpPr txBox="1"/>
          <p:nvPr/>
        </p:nvSpPr>
        <p:spPr>
          <a:xfrm rot="3343473">
            <a:off x="8246301" y="3092903"/>
            <a:ext cx="3999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FFC000"/>
                </a:solidFill>
              </a:rPr>
              <a:t>Близкое свойство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093509" y="928246"/>
            <a:ext cx="4093534" cy="70280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Руководитель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871330" y="6129806"/>
            <a:ext cx="8623005" cy="6428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>
                <a:solidFill>
                  <a:prstClr val="black"/>
                </a:solidFill>
              </a:rPr>
              <a:t>Близкие </a:t>
            </a:r>
            <a:r>
              <a:rPr lang="ru-RU" sz="2400" dirty="0" smtClean="0">
                <a:solidFill>
                  <a:prstClr val="black"/>
                </a:solidFill>
              </a:rPr>
              <a:t>отношения лица или родственника, свойственника (личные, корпоративные, имущественные) 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367269" y="2845114"/>
            <a:ext cx="1485598" cy="6166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Дети </a:t>
            </a:r>
            <a:r>
              <a:rPr lang="ru-RU" sz="2000" dirty="0" smtClean="0">
                <a:solidFill>
                  <a:schemeClr val="tx1"/>
                </a:solidFill>
              </a:rPr>
              <a:t>супруга(и)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6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1457" y="315687"/>
            <a:ext cx="9492343" cy="72642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функций (полномочий),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связанных с высоким коррупционным риском</a:t>
            </a: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15" y="315687"/>
            <a:ext cx="391885" cy="726425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841816"/>
              </p:ext>
            </p:extLst>
          </p:nvPr>
        </p:nvGraphicFramePr>
        <p:xfrm>
          <a:off x="446567" y="1262745"/>
          <a:ext cx="11407976" cy="5873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452"/>
                <a:gridCol w="8311524"/>
              </a:tblGrid>
              <a:tr h="2256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Осуществление организационно-распорядительных функций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полномочия должностного лица, которые связаны с руководством трудовым коллективом или находящимися в его подчинении отдельными работниками (служащими), формированием кадрового состава и определением трудовых функций, применением мер поощрения или наложения взысканий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например, прием на работу родственника (свойственника)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850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Выполнение административно-хозяйственных функций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полномочия должностного лица по управлению и распоряжению имуществом или деньгами, находящимися на балансе или банковских счетах организаций</a:t>
                      </a:r>
                    </a:p>
                    <a:p>
                      <a:pPr algn="just"/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например, по принятию решений о начислении зарплаты, премий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766169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Осуществление </a:t>
                      </a:r>
                      <a:r>
                        <a:rPr lang="ru-RU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госзакупок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полномочия должностного лица по размещению заказов на поставку товаров, выполнение работ или оказание услуг для государственных нужд </a:t>
                      </a:r>
                    </a:p>
                    <a:p>
                      <a:pPr algn="just"/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например, осуществление закупок</a:t>
                      </a:r>
                      <a:r>
                        <a:rPr lang="ru-RU" sz="24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аффилированной организацией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10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1457" y="315687"/>
            <a:ext cx="9492343" cy="726425"/>
          </a:xfrm>
        </p:spPr>
        <p:txBody>
          <a:bodyPr>
            <a:normAutofit/>
          </a:bodyPr>
          <a:lstStyle/>
          <a:p>
            <a:pPr algn="ctr">
              <a:lnSpc>
                <a:spcPts val="25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и ответственность</a:t>
            </a: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15" y="315687"/>
            <a:ext cx="489856" cy="1008112"/>
          </a:xfrm>
          <a:prstGeom prst="rect">
            <a:avLst/>
          </a:prstGeom>
        </p:spPr>
      </p:pic>
      <p:sp>
        <p:nvSpPr>
          <p:cNvPr id="6" name="Текст 3"/>
          <p:cNvSpPr txBox="1">
            <a:spLocks/>
          </p:cNvSpPr>
          <p:nvPr/>
        </p:nvSpPr>
        <p:spPr>
          <a:xfrm>
            <a:off x="1682644" y="924238"/>
            <a:ext cx="4924984" cy="3990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solidFill>
                  <a:srgbClr val="C00000"/>
                </a:solidFill>
              </a:rPr>
              <a:t>Обязанности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1317171" y="1772910"/>
            <a:ext cx="6120680" cy="474484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C00000"/>
                </a:solidFill>
              </a:rPr>
              <a:t>Руководитель </a:t>
            </a:r>
            <a:r>
              <a:rPr lang="ru-RU" sz="2400" dirty="0" smtClean="0"/>
              <a:t>обязан </a:t>
            </a:r>
            <a:r>
              <a:rPr lang="ru-RU" sz="2400" b="1" dirty="0" smtClean="0">
                <a:solidFill>
                  <a:srgbClr val="C00000"/>
                </a:solidFill>
              </a:rPr>
              <a:t>принимать меры </a:t>
            </a:r>
            <a:r>
              <a:rPr lang="ru-RU" sz="2400" dirty="0" smtClean="0"/>
              <a:t>по недопущению любой возможности возникновения конфликта интересов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Руководитель</a:t>
            </a:r>
            <a:r>
              <a:rPr lang="ru-RU" sz="2400" dirty="0" smtClean="0"/>
              <a:t> обязан </a:t>
            </a:r>
            <a:r>
              <a:rPr lang="ru-RU" sz="2400" b="1" dirty="0" smtClean="0">
                <a:solidFill>
                  <a:srgbClr val="C00000"/>
                </a:solidFill>
              </a:rPr>
              <a:t>уведомить</a:t>
            </a:r>
            <a:r>
              <a:rPr lang="ru-RU" sz="2400" dirty="0" smtClean="0"/>
              <a:t> в установленном порядке о возникшем конфликте интересов или о возможности его возникновения, </a:t>
            </a:r>
            <a:r>
              <a:rPr lang="ru-RU" sz="2400" b="1" dirty="0" smtClean="0">
                <a:solidFill>
                  <a:srgbClr val="C00000"/>
                </a:solidFill>
              </a:rPr>
              <a:t>как только ему станет об этом известно</a:t>
            </a:r>
          </a:p>
          <a:p>
            <a:r>
              <a:rPr lang="ru-RU" sz="2400" b="1" dirty="0" smtClean="0"/>
              <a:t>Порядок – приказ </a:t>
            </a:r>
            <a:r>
              <a:rPr lang="ru-RU" sz="2400" b="1" dirty="0"/>
              <a:t>Министерства </a:t>
            </a:r>
            <a:r>
              <a:rPr lang="ru-RU" sz="2400" b="1" dirty="0" smtClean="0"/>
              <a:t>образования от 19.07.2016 </a:t>
            </a:r>
            <a:r>
              <a:rPr lang="ru-RU" sz="2400" b="1" dirty="0" smtClean="0"/>
              <a:t>№ СЭД-26-01-08-78 </a:t>
            </a:r>
            <a:endParaRPr lang="ru-RU" sz="2400" b="1" dirty="0" smtClean="0"/>
          </a:p>
          <a:p>
            <a:r>
              <a:rPr lang="ru-RU" sz="2400" b="1" dirty="0"/>
              <a:t>Срок уведомления - </a:t>
            </a:r>
            <a:r>
              <a:rPr lang="ru-RU" sz="2400" b="1" dirty="0">
                <a:solidFill>
                  <a:srgbClr val="C00000"/>
                </a:solidFill>
              </a:rPr>
              <a:t>не позднее одного рабочего дня</a:t>
            </a:r>
            <a:r>
              <a:rPr lang="ru-RU" sz="2400" b="1" dirty="0"/>
              <a:t>, следующего за днем, когда ему стало об этом </a:t>
            </a:r>
            <a:r>
              <a:rPr lang="ru-RU" sz="2400" b="1" dirty="0" smtClean="0"/>
              <a:t>известно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endParaRPr lang="ru-RU" sz="2400" dirty="0"/>
          </a:p>
        </p:txBody>
      </p:sp>
      <p:sp>
        <p:nvSpPr>
          <p:cNvPr id="8" name="Текст 5"/>
          <p:cNvSpPr txBox="1">
            <a:spLocks/>
          </p:cNvSpPr>
          <p:nvPr/>
        </p:nvSpPr>
        <p:spPr>
          <a:xfrm>
            <a:off x="7525566" y="1025673"/>
            <a:ext cx="3828233" cy="41417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solidFill>
                  <a:srgbClr val="C00000"/>
                </a:solidFill>
              </a:rPr>
              <a:t>Ответственность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Объект 6"/>
          <p:cNvSpPr txBox="1">
            <a:spLocks/>
          </p:cNvSpPr>
          <p:nvPr/>
        </p:nvSpPr>
        <p:spPr>
          <a:xfrm>
            <a:off x="7674423" y="1781601"/>
            <a:ext cx="4042656" cy="417646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/>
              <a:t>- Дисциплинарное взыскание</a:t>
            </a:r>
          </a:p>
          <a:p>
            <a:pPr marL="0" indent="0">
              <a:buNone/>
            </a:pPr>
            <a:r>
              <a:rPr lang="ru-RU" sz="2400" dirty="0" smtClean="0"/>
              <a:t>- Непринятие мер по предотвращению или урегулированию конфликта интересов, </a:t>
            </a:r>
            <a:r>
              <a:rPr lang="ru-RU" sz="2400" dirty="0"/>
              <a:t>если указанные действия дают основание для утраты доверия к работнику со стороны </a:t>
            </a:r>
            <a:r>
              <a:rPr lang="ru-RU" sz="2400" dirty="0" smtClean="0"/>
              <a:t>работодателя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C00000"/>
                </a:solidFill>
              </a:rPr>
              <a:t>увольнение по инициативе работодателя</a:t>
            </a:r>
          </a:p>
          <a:p>
            <a:pPr marL="0" indent="0" algn="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пункт 7.1 ч. 1 ст. 81 ТК РФ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093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1457" y="315687"/>
            <a:ext cx="9492343" cy="726425"/>
          </a:xfrm>
        </p:spPr>
        <p:txBody>
          <a:bodyPr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 по предотвращению и урегулированию конфликта интересов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8920"/>
            <a:ext cx="10515600" cy="4888043"/>
          </a:xfrm>
        </p:spPr>
        <p:txBody>
          <a:bodyPr>
            <a:normAutofit/>
          </a:bodyPr>
          <a:lstStyle/>
          <a:p>
            <a:pPr marL="971550" lvl="1" indent="-514350" algn="just">
              <a:buFont typeface="+mj-lt"/>
              <a:buAutoNum type="arabicPeriod"/>
            </a:pPr>
            <a:r>
              <a:rPr lang="ru-RU" sz="3200" b="1" dirty="0" smtClean="0">
                <a:solidFill>
                  <a:srgbClr val="C00000"/>
                </a:solidFill>
              </a:rPr>
              <a:t>УВЕДОМЛЕНИЕ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 smtClean="0"/>
              <a:t>министра образования и науки Пермского края о возникновении личной заинтересованности при исполнении должностных обязанностей, которая приводит или может привести к конфликту интересов (в соответствии с Порядком);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ru-RU" sz="3200" b="1" dirty="0">
                <a:solidFill>
                  <a:srgbClr val="C00000"/>
                </a:solidFill>
              </a:rPr>
              <a:t>К</a:t>
            </a:r>
            <a:r>
              <a:rPr lang="ru-RU" sz="3200" b="1" dirty="0" smtClean="0">
                <a:solidFill>
                  <a:srgbClr val="C00000"/>
                </a:solidFill>
              </a:rPr>
              <a:t>оллегиальный и независимый способ </a:t>
            </a:r>
            <a:r>
              <a:rPr lang="ru-RU" sz="3200" dirty="0" smtClean="0"/>
              <a:t>принятия решений в отношении связанных лиц (в </a:t>
            </a:r>
            <a:r>
              <a:rPr lang="ru-RU" sz="3200" dirty="0" err="1" smtClean="0"/>
              <a:t>т.ч</a:t>
            </a:r>
            <a:r>
              <a:rPr lang="ru-RU" sz="3200" dirty="0" smtClean="0"/>
              <a:t>. привлечение независимых экспертов); 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ru-RU" sz="3200" dirty="0" smtClean="0"/>
              <a:t>  Исключение </a:t>
            </a:r>
            <a:r>
              <a:rPr lang="ru-RU" sz="3200" b="1" dirty="0" smtClean="0">
                <a:solidFill>
                  <a:srgbClr val="C00000"/>
                </a:solidFill>
              </a:rPr>
              <a:t>прямой подчиненности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и подконтрольности </a:t>
            </a:r>
            <a:r>
              <a:rPr lang="ru-RU" sz="3200" dirty="0" smtClean="0"/>
              <a:t>связанного лица </a:t>
            </a: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15" y="315687"/>
            <a:ext cx="489856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2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1457" y="315687"/>
            <a:ext cx="9492343" cy="726425"/>
          </a:xfrm>
        </p:spPr>
        <p:txBody>
          <a:bodyPr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 по предотвращению и урегулированию конфликта интересов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8920"/>
            <a:ext cx="10515600" cy="1741359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marL="457200" lvl="1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УВЕДОМЛЕНИЕ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/>
              <a:t>о возникновении личной заинтересованности при исполнении должностных обязанностей, которая приводит или может привести к конфликту интересов</a:t>
            </a: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15" y="315687"/>
            <a:ext cx="489856" cy="1008112"/>
          </a:xfrm>
          <a:prstGeom prst="rect">
            <a:avLst/>
          </a:prstGeom>
        </p:spPr>
      </p:pic>
      <p:sp>
        <p:nvSpPr>
          <p:cNvPr id="4" name="Стрелка вправо 3"/>
          <p:cNvSpPr/>
          <p:nvPr/>
        </p:nvSpPr>
        <p:spPr>
          <a:xfrm rot="5400000">
            <a:off x="5688419" y="2955851"/>
            <a:ext cx="1073888" cy="1222744"/>
          </a:xfrm>
          <a:prstGeom prst="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3873187"/>
            <a:ext cx="10885715" cy="197233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Font typeface="Arial" panose="020B0604020202020204" pitchFamily="34" charset="0"/>
              <a:buNone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marL="457200" lvl="1" indent="0" algn="ctr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КОМИССИЯ, </a:t>
            </a:r>
            <a:r>
              <a:rPr lang="ru-RU" sz="2800" dirty="0" smtClean="0"/>
              <a:t>образованная в Министерстве образования и науки Пермского края:</a:t>
            </a:r>
          </a:p>
          <a:p>
            <a:pPr lvl="1" algn="just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2800" dirty="0" smtClean="0"/>
              <a:t>Оценка достаточности мер по предотвращению и урегулированию конфликта интересов</a:t>
            </a:r>
          </a:p>
          <a:p>
            <a:pPr lvl="1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2800" dirty="0" smtClean="0"/>
              <a:t>Меры дисциплинарного воздействия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396280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2500"/>
              </a:lnSpc>
            </a:pPr>
            <a:r>
              <a:rPr lang="ru-RU" sz="3200" dirty="0" smtClean="0"/>
              <a:t>КОНТАКТНОЕ </a:t>
            </a:r>
            <a:r>
              <a:rPr lang="ru-RU" sz="3200" dirty="0"/>
              <a:t>ЛИЦО</a:t>
            </a:r>
            <a:endParaRPr lang="ru-RU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5313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</a:rPr>
              <a:t>Федосеева Наталья Владимировна</a:t>
            </a:r>
            <a:r>
              <a:rPr lang="ru-RU" dirty="0" smtClean="0"/>
              <a:t>, заместитель начальника отдела противодействия коррупции департамента государственной службы Аппарата Правительства Пермского края</a:t>
            </a:r>
            <a:endParaRPr lang="en-US" dirty="0" smtClean="0"/>
          </a:p>
          <a:p>
            <a:pPr marL="0" indent="0" algn="just">
              <a:buNone/>
            </a:pPr>
            <a:endParaRPr lang="ru-RU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</a:rPr>
              <a:t>201 80 07 (доб. 5015)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Эл. почта </a:t>
            </a:r>
            <a:r>
              <a:rPr lang="en-US" dirty="0" smtClean="0">
                <a:solidFill>
                  <a:srgbClr val="FF0000"/>
                </a:solidFill>
              </a:rPr>
              <a:t>nvlfedoseeva@appk.permkrai.ru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dirty="0" smtClean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1" y="280808"/>
            <a:ext cx="542791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80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629</Words>
  <Application>Microsoft Office PowerPoint</Application>
  <PresentationFormat>Широкоэкранный</PresentationFormat>
  <Paragraphs>85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Тема Office</vt:lpstr>
      <vt:lpstr>1_Тема Office</vt:lpstr>
      <vt:lpstr>Презентация PowerPoint</vt:lpstr>
      <vt:lpstr>Нормативное регулирование</vt:lpstr>
      <vt:lpstr>Понятие «конфликта интересов» </vt:lpstr>
      <vt:lpstr>Важная деталь – круг связей</vt:lpstr>
      <vt:lpstr>ПЕРЕЧЕНЬ функций (полномочий), связанных с высоким коррупционным риском</vt:lpstr>
      <vt:lpstr>Обязанности и ответственность</vt:lpstr>
      <vt:lpstr>Меры  по предотвращению и урегулированию конфликта интересов</vt:lpstr>
      <vt:lpstr>Меры  по предотвращению и урегулированию конфликта интересов</vt:lpstr>
      <vt:lpstr>КОНТАКТНОЕ ЛИЦО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 интересов в учреждении</dc:title>
  <dc:creator>Иноземцева Наталья Леонидовна</dc:creator>
  <cp:lastModifiedBy>Федосеева Наталья Владимировна</cp:lastModifiedBy>
  <cp:revision>37</cp:revision>
  <dcterms:created xsi:type="dcterms:W3CDTF">2020-01-22T09:40:01Z</dcterms:created>
  <dcterms:modified xsi:type="dcterms:W3CDTF">2021-06-24T05:55:17Z</dcterms:modified>
</cp:coreProperties>
</file>