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9" r:id="rId2"/>
    <p:sldId id="341" r:id="rId3"/>
    <p:sldId id="351" r:id="rId4"/>
    <p:sldId id="342" r:id="rId5"/>
    <p:sldId id="343" r:id="rId6"/>
    <p:sldId id="344" r:id="rId7"/>
    <p:sldId id="350" r:id="rId8"/>
    <p:sldId id="345" r:id="rId9"/>
    <p:sldId id="322" r:id="rId10"/>
    <p:sldId id="336" r:id="rId11"/>
    <p:sldId id="337" r:id="rId12"/>
    <p:sldId id="338" r:id="rId13"/>
    <p:sldId id="332" r:id="rId14"/>
    <p:sldId id="346" r:id="rId15"/>
    <p:sldId id="352" r:id="rId16"/>
    <p:sldId id="28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221" autoAdjust="0"/>
  </p:normalViewPr>
  <p:slideViewPr>
    <p:cSldViewPr snapToGrid="0" showGuides="1">
      <p:cViewPr varScale="1">
        <p:scale>
          <a:sx n="88" d="100"/>
          <a:sy n="88" d="100"/>
        </p:scale>
        <p:origin x="13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16514-C851-4384-85F8-C3E59EAF8CE1}" type="doc">
      <dgm:prSet loTypeId="urn:microsoft.com/office/officeart/2005/8/layout/process3" loCatId="process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F889C61D-0090-46F1-8E99-4B33CB2B84CE}">
      <dgm:prSet phldrT="[Текст]" custT="1"/>
      <dgm:spPr/>
      <dgm:t>
        <a:bodyPr/>
        <a:lstStyle/>
        <a:p>
          <a:r>
            <a:rPr lang="ru-RU" sz="2000" dirty="0"/>
            <a:t>01.01.2015 г</a:t>
          </a:r>
        </a:p>
        <a:p>
          <a:r>
            <a:rPr lang="ru-RU" sz="1600" dirty="0"/>
            <a:t>Общероссийский портал вакансий "Работа в России"</a:t>
          </a:r>
        </a:p>
      </dgm:t>
    </dgm:pt>
    <dgm:pt modelId="{4EBD0625-B6A3-41B9-9208-1F089D758ADD}" type="parTrans" cxnId="{35A8AA01-F6A0-4EA2-86D6-48F756973485}">
      <dgm:prSet/>
      <dgm:spPr/>
      <dgm:t>
        <a:bodyPr/>
        <a:lstStyle/>
        <a:p>
          <a:endParaRPr lang="ru-RU"/>
        </a:p>
      </dgm:t>
    </dgm:pt>
    <dgm:pt modelId="{8F1E8FC5-634C-4171-B9E8-F6948330E6D7}" type="sibTrans" cxnId="{35A8AA01-F6A0-4EA2-86D6-48F756973485}">
      <dgm:prSet/>
      <dgm:spPr/>
      <dgm:t>
        <a:bodyPr/>
        <a:lstStyle/>
        <a:p>
          <a:endParaRPr lang="ru-RU"/>
        </a:p>
      </dgm:t>
    </dgm:pt>
    <dgm:pt modelId="{FAF13B9C-B9E9-48C9-B457-C3839D4F9DDA}">
      <dgm:prSet phldrT="[Текст]" custT="1"/>
      <dgm:spPr/>
      <dgm:t>
        <a:bodyPr/>
        <a:lstStyle/>
        <a:p>
          <a:r>
            <a:rPr lang="ru-RU" sz="2000" dirty="0"/>
            <a:t>Сейчас</a:t>
          </a:r>
        </a:p>
        <a:p>
          <a:r>
            <a:rPr lang="ru-RU" sz="1500" dirty="0"/>
            <a:t>Единая цифровая платформа в сфере занятости и трудовых отношений "Работа в России"</a:t>
          </a:r>
        </a:p>
      </dgm:t>
    </dgm:pt>
    <dgm:pt modelId="{837F7988-9283-4CC4-976D-E1870AFBCDEC}" type="parTrans" cxnId="{CE94A8F5-B7BF-4F45-80D5-A8932023B805}">
      <dgm:prSet/>
      <dgm:spPr/>
      <dgm:t>
        <a:bodyPr/>
        <a:lstStyle/>
        <a:p>
          <a:endParaRPr lang="ru-RU"/>
        </a:p>
      </dgm:t>
    </dgm:pt>
    <dgm:pt modelId="{86164995-1304-4048-B55A-E0F5F927ABBF}" type="sibTrans" cxnId="{CE94A8F5-B7BF-4F45-80D5-A8932023B805}">
      <dgm:prSet/>
      <dgm:spPr/>
      <dgm:t>
        <a:bodyPr/>
        <a:lstStyle/>
        <a:p>
          <a:endParaRPr lang="ru-RU"/>
        </a:p>
      </dgm:t>
    </dgm:pt>
    <dgm:pt modelId="{2FE8BE7F-FE78-4C39-9C0F-D51336081F97}">
      <dgm:prSet/>
      <dgm:spPr/>
      <dgm:t>
        <a:bodyPr/>
        <a:lstStyle/>
        <a:p>
          <a:r>
            <a:rPr lang="ru-RU" dirty="0"/>
            <a:t>1.Информация о работодателях, испытывающих потребность в работниках</a:t>
          </a:r>
        </a:p>
      </dgm:t>
    </dgm:pt>
    <dgm:pt modelId="{367B4DF5-02C9-4EAE-9197-9000266E6F97}" type="parTrans" cxnId="{97BC24BA-BA01-4D12-B40A-A8BE998524E7}">
      <dgm:prSet/>
      <dgm:spPr/>
      <dgm:t>
        <a:bodyPr/>
        <a:lstStyle/>
        <a:p>
          <a:endParaRPr lang="ru-RU"/>
        </a:p>
      </dgm:t>
    </dgm:pt>
    <dgm:pt modelId="{F8E2DF23-C351-4A2A-8529-F2C5F5D17858}" type="sibTrans" cxnId="{97BC24BA-BA01-4D12-B40A-A8BE998524E7}">
      <dgm:prSet/>
      <dgm:spPr/>
      <dgm:t>
        <a:bodyPr/>
        <a:lstStyle/>
        <a:p>
          <a:endParaRPr lang="ru-RU"/>
        </a:p>
      </dgm:t>
    </dgm:pt>
    <dgm:pt modelId="{3A2FE6D6-5B20-48A7-B087-58B8B29DB8F7}">
      <dgm:prSet/>
      <dgm:spPr/>
      <dgm:t>
        <a:bodyPr/>
        <a:lstStyle/>
        <a:p>
          <a:r>
            <a:rPr lang="ru-RU" dirty="0"/>
            <a:t>2. Информация о наличии свободных рабочих мест и вакантных должностей, о потребности в работниках и условиях их привлечения</a:t>
          </a:r>
        </a:p>
      </dgm:t>
    </dgm:pt>
    <dgm:pt modelId="{6210D4F1-818D-4775-A95C-6A06A52D3BDE}" type="parTrans" cxnId="{A7A2D1FB-97D7-4E90-A027-1CFA2595331C}">
      <dgm:prSet/>
      <dgm:spPr/>
      <dgm:t>
        <a:bodyPr/>
        <a:lstStyle/>
        <a:p>
          <a:endParaRPr lang="ru-RU"/>
        </a:p>
      </dgm:t>
    </dgm:pt>
    <dgm:pt modelId="{7C2F38C0-E964-4E2F-89E7-87BF6EC91E31}" type="sibTrans" cxnId="{A7A2D1FB-97D7-4E90-A027-1CFA2595331C}">
      <dgm:prSet/>
      <dgm:spPr/>
      <dgm:t>
        <a:bodyPr/>
        <a:lstStyle/>
        <a:p>
          <a:endParaRPr lang="ru-RU"/>
        </a:p>
      </dgm:t>
    </dgm:pt>
    <dgm:pt modelId="{91770EAF-6ABD-4CD7-B04F-D56DDB98495E}">
      <dgm:prSet/>
      <dgm:spPr/>
      <dgm:t>
        <a:bodyPr/>
        <a:lstStyle/>
        <a:p>
          <a:r>
            <a:rPr lang="ru-RU" dirty="0"/>
            <a:t>3. Информация о гражданах, ищущих работу</a:t>
          </a:r>
        </a:p>
      </dgm:t>
    </dgm:pt>
    <dgm:pt modelId="{F8BE608C-288A-4768-B12B-DAAB7EDA0910}" type="parTrans" cxnId="{C5463CB6-1EF2-4DDA-BDD6-9F92D7DD7906}">
      <dgm:prSet/>
      <dgm:spPr/>
      <dgm:t>
        <a:bodyPr/>
        <a:lstStyle/>
        <a:p>
          <a:endParaRPr lang="ru-RU"/>
        </a:p>
      </dgm:t>
    </dgm:pt>
    <dgm:pt modelId="{1208ABDA-E3F9-4AFD-B182-D7EA2C74B7B2}" type="sibTrans" cxnId="{C5463CB6-1EF2-4DDA-BDD6-9F92D7DD7906}">
      <dgm:prSet/>
      <dgm:spPr/>
      <dgm:t>
        <a:bodyPr/>
        <a:lstStyle/>
        <a:p>
          <a:endParaRPr lang="ru-RU"/>
        </a:p>
      </dgm:t>
    </dgm:pt>
    <dgm:pt modelId="{EBFDF771-0D96-4718-9ABD-728362FEB5C0}">
      <dgm:prSet/>
      <dgm:spPr/>
      <dgm:t>
        <a:bodyPr/>
        <a:lstStyle/>
        <a:p>
          <a:r>
            <a:rPr lang="ru-RU" dirty="0"/>
            <a:t>4. Информация, направленная на повышение мобильности граждан Российской Федерации</a:t>
          </a:r>
        </a:p>
      </dgm:t>
    </dgm:pt>
    <dgm:pt modelId="{F1E70801-7620-41D6-BA86-1D6951E9E4ED}" type="parTrans" cxnId="{42BA4B60-0597-4A92-8344-E2CF83FC676A}">
      <dgm:prSet/>
      <dgm:spPr/>
      <dgm:t>
        <a:bodyPr/>
        <a:lstStyle/>
        <a:p>
          <a:endParaRPr lang="ru-RU"/>
        </a:p>
      </dgm:t>
    </dgm:pt>
    <dgm:pt modelId="{2B423D46-19D7-4D76-AC04-3FEDD60234CC}" type="sibTrans" cxnId="{42BA4B60-0597-4A92-8344-E2CF83FC676A}">
      <dgm:prSet/>
      <dgm:spPr/>
      <dgm:t>
        <a:bodyPr/>
        <a:lstStyle/>
        <a:p>
          <a:endParaRPr lang="ru-RU"/>
        </a:p>
      </dgm:t>
    </dgm:pt>
    <dgm:pt modelId="{F16C3EEB-483C-4843-81B2-1E86DBF0251E}">
      <dgm:prSet/>
      <dgm:spPr/>
      <dgm:t>
        <a:bodyPr/>
        <a:lstStyle/>
        <a:p>
          <a:endParaRPr lang="ru-RU"/>
        </a:p>
      </dgm:t>
    </dgm:pt>
    <dgm:pt modelId="{1C5DCD78-8485-4298-840B-E43B9751861E}" type="parTrans" cxnId="{8E96DE3A-AF49-4DB9-826C-0C3568B42242}">
      <dgm:prSet/>
      <dgm:spPr/>
      <dgm:t>
        <a:bodyPr/>
        <a:lstStyle/>
        <a:p>
          <a:endParaRPr lang="ru-RU"/>
        </a:p>
      </dgm:t>
    </dgm:pt>
    <dgm:pt modelId="{57C10485-81D1-401E-839D-A28E0CB5DF00}" type="sibTrans" cxnId="{8E96DE3A-AF49-4DB9-826C-0C3568B42242}">
      <dgm:prSet/>
      <dgm:spPr/>
      <dgm:t>
        <a:bodyPr/>
        <a:lstStyle/>
        <a:p>
          <a:endParaRPr lang="ru-RU"/>
        </a:p>
      </dgm:t>
    </dgm:pt>
    <dgm:pt modelId="{5CE81E2C-7E29-471A-A4EE-B2E7E36265B5}">
      <dgm:prSet/>
      <dgm:spPr/>
      <dgm:t>
        <a:bodyPr/>
        <a:lstStyle/>
        <a:p>
          <a:r>
            <a:rPr lang="ru-RU" b="1" dirty="0"/>
            <a:t>18 пунктов, из которых:</a:t>
          </a:r>
        </a:p>
      </dgm:t>
    </dgm:pt>
    <dgm:pt modelId="{44786701-B622-4B24-9E9E-7521771A4356}" type="parTrans" cxnId="{EC8736DE-7871-4CA6-AEF5-8628115EC91B}">
      <dgm:prSet/>
      <dgm:spPr/>
      <dgm:t>
        <a:bodyPr/>
        <a:lstStyle/>
        <a:p>
          <a:endParaRPr lang="ru-RU"/>
        </a:p>
      </dgm:t>
    </dgm:pt>
    <dgm:pt modelId="{FCBA51DD-E488-4BA8-A589-954687ABFD5F}" type="sibTrans" cxnId="{EC8736DE-7871-4CA6-AEF5-8628115EC91B}">
      <dgm:prSet/>
      <dgm:spPr/>
      <dgm:t>
        <a:bodyPr/>
        <a:lstStyle/>
        <a:p>
          <a:endParaRPr lang="ru-RU"/>
        </a:p>
      </dgm:t>
    </dgm:pt>
    <dgm:pt modelId="{5CDDD54C-64FE-44D0-AA9E-8679122765D8}">
      <dgm:prSet/>
      <dgm:spPr/>
      <dgm:t>
        <a:bodyPr/>
        <a:lstStyle/>
        <a:p>
          <a:r>
            <a:rPr lang="ru-RU" dirty="0"/>
            <a:t>13. Информация об образовательных организациях</a:t>
          </a:r>
        </a:p>
      </dgm:t>
    </dgm:pt>
    <dgm:pt modelId="{B350952C-CF53-458A-A2A8-9D23F54E2CC8}" type="parTrans" cxnId="{EFE984BA-5B05-4BFA-A443-A071184D8BEA}">
      <dgm:prSet/>
      <dgm:spPr/>
      <dgm:t>
        <a:bodyPr/>
        <a:lstStyle/>
        <a:p>
          <a:endParaRPr lang="ru-RU"/>
        </a:p>
      </dgm:t>
    </dgm:pt>
    <dgm:pt modelId="{19DF7DF6-DE7E-4D53-B946-BD8098EDDDCD}" type="sibTrans" cxnId="{EFE984BA-5B05-4BFA-A443-A071184D8BEA}">
      <dgm:prSet/>
      <dgm:spPr/>
      <dgm:t>
        <a:bodyPr/>
        <a:lstStyle/>
        <a:p>
          <a:endParaRPr lang="ru-RU"/>
        </a:p>
      </dgm:t>
    </dgm:pt>
    <dgm:pt modelId="{B0FE72BD-2603-4347-9EA7-91323F6D51E3}">
      <dgm:prSet/>
      <dgm:spPr/>
      <dgm:t>
        <a:bodyPr/>
        <a:lstStyle/>
        <a:p>
          <a:r>
            <a:rPr lang="ru-RU" dirty="0"/>
            <a:t>14. Информация об образовательных программах, обучающих курсах</a:t>
          </a:r>
        </a:p>
      </dgm:t>
    </dgm:pt>
    <dgm:pt modelId="{13A83E60-1FB2-4036-B29E-6CC89DBD2DF3}" type="parTrans" cxnId="{DDD20F1C-430E-4FD4-902F-9B62DEE109E5}">
      <dgm:prSet/>
      <dgm:spPr/>
      <dgm:t>
        <a:bodyPr/>
        <a:lstStyle/>
        <a:p>
          <a:endParaRPr lang="ru-RU"/>
        </a:p>
      </dgm:t>
    </dgm:pt>
    <dgm:pt modelId="{9A0909EB-DC4F-41AB-87CE-BDB6A05F685B}" type="sibTrans" cxnId="{DDD20F1C-430E-4FD4-902F-9B62DEE109E5}">
      <dgm:prSet/>
      <dgm:spPr/>
      <dgm:t>
        <a:bodyPr/>
        <a:lstStyle/>
        <a:p>
          <a:endParaRPr lang="ru-RU"/>
        </a:p>
      </dgm:t>
    </dgm:pt>
    <dgm:pt modelId="{3FD8E8D8-8D53-4EAB-8C57-2E4BAC669167}">
      <dgm:prSet/>
      <dgm:spPr/>
      <dgm:t>
        <a:bodyPr/>
        <a:lstStyle/>
        <a:p>
          <a:r>
            <a:rPr lang="ru-RU" dirty="0"/>
            <a:t>15. Сведения, подтверждающие полученные результаты обучения гражданина</a:t>
          </a:r>
        </a:p>
      </dgm:t>
    </dgm:pt>
    <dgm:pt modelId="{55B71B2B-ADD7-4DE5-8335-92BD485F2152}" type="parTrans" cxnId="{30B35D48-688C-4738-B393-BC8255F253A5}">
      <dgm:prSet/>
      <dgm:spPr/>
      <dgm:t>
        <a:bodyPr/>
        <a:lstStyle/>
        <a:p>
          <a:endParaRPr lang="ru-RU"/>
        </a:p>
      </dgm:t>
    </dgm:pt>
    <dgm:pt modelId="{35950ECD-5C9E-47AA-8885-227A4CB34B16}" type="sibTrans" cxnId="{30B35D48-688C-4738-B393-BC8255F253A5}">
      <dgm:prSet/>
      <dgm:spPr/>
      <dgm:t>
        <a:bodyPr/>
        <a:lstStyle/>
        <a:p>
          <a:endParaRPr lang="ru-RU"/>
        </a:p>
      </dgm:t>
    </dgm:pt>
    <dgm:pt modelId="{F9A9BAFF-1389-4458-83E8-828AD61DA203}">
      <dgm:prSet/>
      <dgm:spPr/>
      <dgm:t>
        <a:bodyPr/>
        <a:lstStyle/>
        <a:p>
          <a:r>
            <a:rPr lang="ru-RU" dirty="0"/>
            <a:t>16. Сведения о заключенных партнерских соглашениях, о заключенных двухсторонних и трехсторонних соглашениях при организации обучения</a:t>
          </a:r>
        </a:p>
      </dgm:t>
    </dgm:pt>
    <dgm:pt modelId="{4C518ABE-8D62-4754-9993-364A8511F0CE}" type="parTrans" cxnId="{26A7B8D7-713A-413A-B5BA-C05B9BFA6BDA}">
      <dgm:prSet/>
      <dgm:spPr/>
      <dgm:t>
        <a:bodyPr/>
        <a:lstStyle/>
        <a:p>
          <a:endParaRPr lang="ru-RU"/>
        </a:p>
      </dgm:t>
    </dgm:pt>
    <dgm:pt modelId="{D33F67A5-295E-47EF-8148-51FA20FEAB1A}" type="sibTrans" cxnId="{26A7B8D7-713A-413A-B5BA-C05B9BFA6BDA}">
      <dgm:prSet/>
      <dgm:spPr/>
      <dgm:t>
        <a:bodyPr/>
        <a:lstStyle/>
        <a:p>
          <a:endParaRPr lang="ru-RU"/>
        </a:p>
      </dgm:t>
    </dgm:pt>
    <dgm:pt modelId="{AC57B6C3-3705-4FED-A1FC-0C9CDB91DD0E}">
      <dgm:prSet/>
      <dgm:spPr/>
      <dgm:t>
        <a:bodyPr/>
        <a:lstStyle/>
        <a:p>
          <a:r>
            <a:rPr lang="ru-RU" dirty="0"/>
            <a:t>18. Сведения об организации и прохождении практической подготовки</a:t>
          </a:r>
        </a:p>
      </dgm:t>
    </dgm:pt>
    <dgm:pt modelId="{9722CDC5-B0BD-4931-8E99-4E4694C85EFD}" type="parTrans" cxnId="{795FEAED-5A56-4D3D-AEC6-8DF9818C14AF}">
      <dgm:prSet/>
      <dgm:spPr/>
      <dgm:t>
        <a:bodyPr/>
        <a:lstStyle/>
        <a:p>
          <a:endParaRPr lang="ru-RU"/>
        </a:p>
      </dgm:t>
    </dgm:pt>
    <dgm:pt modelId="{EC1CDA67-B097-4C13-A6F7-1BF52833E4F3}" type="sibTrans" cxnId="{795FEAED-5A56-4D3D-AEC6-8DF9818C14AF}">
      <dgm:prSet/>
      <dgm:spPr/>
      <dgm:t>
        <a:bodyPr/>
        <a:lstStyle/>
        <a:p>
          <a:endParaRPr lang="ru-RU"/>
        </a:p>
      </dgm:t>
    </dgm:pt>
    <dgm:pt modelId="{352798D8-2D91-4E13-BC96-0BCED99992E8}">
      <dgm:prSet/>
      <dgm:spPr/>
      <dgm:t>
        <a:bodyPr/>
        <a:lstStyle/>
        <a:p>
          <a:endParaRPr lang="ru-RU"/>
        </a:p>
      </dgm:t>
    </dgm:pt>
    <dgm:pt modelId="{0C173301-1067-46DE-B367-7FAED5B67CBF}" type="parTrans" cxnId="{EC3408C0-BFAD-4397-B6C7-887254E1F206}">
      <dgm:prSet/>
      <dgm:spPr/>
      <dgm:t>
        <a:bodyPr/>
        <a:lstStyle/>
        <a:p>
          <a:endParaRPr lang="ru-RU"/>
        </a:p>
      </dgm:t>
    </dgm:pt>
    <dgm:pt modelId="{71E2E6AB-7908-40ED-85ED-BDA2C8A8DB56}" type="sibTrans" cxnId="{EC3408C0-BFAD-4397-B6C7-887254E1F206}">
      <dgm:prSet/>
      <dgm:spPr/>
      <dgm:t>
        <a:bodyPr/>
        <a:lstStyle/>
        <a:p>
          <a:endParaRPr lang="ru-RU"/>
        </a:p>
      </dgm:t>
    </dgm:pt>
    <dgm:pt modelId="{5F4EED63-F5C4-4F67-A831-CE0141BF5C77}">
      <dgm:prSet/>
      <dgm:spPr/>
      <dgm:t>
        <a:bodyPr/>
        <a:lstStyle/>
        <a:p>
          <a:r>
            <a:rPr lang="ru-RU" b="1"/>
            <a:t>4 пункта:</a:t>
          </a:r>
          <a:endParaRPr lang="ru-RU" b="1" dirty="0"/>
        </a:p>
      </dgm:t>
    </dgm:pt>
    <dgm:pt modelId="{396B2351-E094-46D3-85AC-97C45C1359A3}" type="parTrans" cxnId="{829AFC5D-04B6-4C6C-8878-055E14698370}">
      <dgm:prSet/>
      <dgm:spPr/>
      <dgm:t>
        <a:bodyPr/>
        <a:lstStyle/>
        <a:p>
          <a:endParaRPr lang="ru-RU"/>
        </a:p>
      </dgm:t>
    </dgm:pt>
    <dgm:pt modelId="{F2E1BF71-56FE-4AB7-8CAF-0740767F66F4}" type="sibTrans" cxnId="{829AFC5D-04B6-4C6C-8878-055E14698370}">
      <dgm:prSet/>
      <dgm:spPr/>
      <dgm:t>
        <a:bodyPr/>
        <a:lstStyle/>
        <a:p>
          <a:endParaRPr lang="ru-RU"/>
        </a:p>
      </dgm:t>
    </dgm:pt>
    <dgm:pt modelId="{8BA18D19-CB4D-4954-AE83-91F0D0435660}" type="pres">
      <dgm:prSet presAssocID="{31316514-C851-4384-85F8-C3E59EAF8CE1}" presName="linearFlow" presStyleCnt="0">
        <dgm:presLayoutVars>
          <dgm:dir/>
          <dgm:animLvl val="lvl"/>
          <dgm:resizeHandles val="exact"/>
        </dgm:presLayoutVars>
      </dgm:prSet>
      <dgm:spPr/>
    </dgm:pt>
    <dgm:pt modelId="{3B0A1C69-B1FF-4EED-87FD-0D8CE16634BD}" type="pres">
      <dgm:prSet presAssocID="{F889C61D-0090-46F1-8E99-4B33CB2B84CE}" presName="composite" presStyleCnt="0"/>
      <dgm:spPr/>
    </dgm:pt>
    <dgm:pt modelId="{5F540885-02DB-4970-9496-FA750C0AF6DA}" type="pres">
      <dgm:prSet presAssocID="{F889C61D-0090-46F1-8E99-4B33CB2B84CE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DF24A6B5-010C-45F6-B851-F827245A3156}" type="pres">
      <dgm:prSet presAssocID="{F889C61D-0090-46F1-8E99-4B33CB2B84CE}" presName="parSh" presStyleLbl="node1" presStyleIdx="0" presStyleCnt="2"/>
      <dgm:spPr/>
    </dgm:pt>
    <dgm:pt modelId="{37D6F9C6-DB43-4DEB-A431-ADA6E75220BA}" type="pres">
      <dgm:prSet presAssocID="{F889C61D-0090-46F1-8E99-4B33CB2B84CE}" presName="desTx" presStyleLbl="fgAcc1" presStyleIdx="0" presStyleCnt="2">
        <dgm:presLayoutVars>
          <dgm:bulletEnabled val="1"/>
        </dgm:presLayoutVars>
      </dgm:prSet>
      <dgm:spPr/>
    </dgm:pt>
    <dgm:pt modelId="{7D3EA6C0-0D01-443B-97D2-5EB351818C71}" type="pres">
      <dgm:prSet presAssocID="{8F1E8FC5-634C-4171-B9E8-F6948330E6D7}" presName="sibTrans" presStyleLbl="sibTrans2D1" presStyleIdx="0" presStyleCnt="1"/>
      <dgm:spPr/>
    </dgm:pt>
    <dgm:pt modelId="{0099E521-88C5-4F93-9B08-CB32D59E2FAA}" type="pres">
      <dgm:prSet presAssocID="{8F1E8FC5-634C-4171-B9E8-F6948330E6D7}" presName="connTx" presStyleLbl="sibTrans2D1" presStyleIdx="0" presStyleCnt="1"/>
      <dgm:spPr/>
    </dgm:pt>
    <dgm:pt modelId="{13CFF1F6-6D52-44B0-A6C2-508FC5E81C9C}" type="pres">
      <dgm:prSet presAssocID="{FAF13B9C-B9E9-48C9-B457-C3839D4F9DDA}" presName="composite" presStyleCnt="0"/>
      <dgm:spPr/>
    </dgm:pt>
    <dgm:pt modelId="{8D533F68-A5D5-4F90-BA54-9BF26CE6DF91}" type="pres">
      <dgm:prSet presAssocID="{FAF13B9C-B9E9-48C9-B457-C3839D4F9DDA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97E3C2B-8263-4C76-AD2E-693DA283AEE0}" type="pres">
      <dgm:prSet presAssocID="{FAF13B9C-B9E9-48C9-B457-C3839D4F9DDA}" presName="parSh" presStyleLbl="node1" presStyleIdx="1" presStyleCnt="2"/>
      <dgm:spPr/>
    </dgm:pt>
    <dgm:pt modelId="{81896656-2CE4-478D-B5E3-EBD27DC16102}" type="pres">
      <dgm:prSet presAssocID="{FAF13B9C-B9E9-48C9-B457-C3839D4F9DDA}" presName="desTx" presStyleLbl="fgAcc1" presStyleIdx="1" presStyleCnt="2">
        <dgm:presLayoutVars>
          <dgm:bulletEnabled val="1"/>
        </dgm:presLayoutVars>
      </dgm:prSet>
      <dgm:spPr/>
    </dgm:pt>
  </dgm:ptLst>
  <dgm:cxnLst>
    <dgm:cxn modelId="{35A8AA01-F6A0-4EA2-86D6-48F756973485}" srcId="{31316514-C851-4384-85F8-C3E59EAF8CE1}" destId="{F889C61D-0090-46F1-8E99-4B33CB2B84CE}" srcOrd="0" destOrd="0" parTransId="{4EBD0625-B6A3-41B9-9208-1F089D758ADD}" sibTransId="{8F1E8FC5-634C-4171-B9E8-F6948330E6D7}"/>
    <dgm:cxn modelId="{55A1E618-A612-43AE-B512-15FB373844B0}" type="presOf" srcId="{B0FE72BD-2603-4347-9EA7-91323F6D51E3}" destId="{81896656-2CE4-478D-B5E3-EBD27DC16102}" srcOrd="0" destOrd="2" presId="urn:microsoft.com/office/officeart/2005/8/layout/process3"/>
    <dgm:cxn modelId="{DDD20F1C-430E-4FD4-902F-9B62DEE109E5}" srcId="{FAF13B9C-B9E9-48C9-B457-C3839D4F9DDA}" destId="{B0FE72BD-2603-4347-9EA7-91323F6D51E3}" srcOrd="2" destOrd="0" parTransId="{13A83E60-1FB2-4036-B29E-6CC89DBD2DF3}" sibTransId="{9A0909EB-DC4F-41AB-87CE-BDB6A05F685B}"/>
    <dgm:cxn modelId="{ED14B51D-51B0-4CA6-BE70-80F5E915C726}" type="presOf" srcId="{5CE81E2C-7E29-471A-A4EE-B2E7E36265B5}" destId="{81896656-2CE4-478D-B5E3-EBD27DC16102}" srcOrd="0" destOrd="0" presId="urn:microsoft.com/office/officeart/2005/8/layout/process3"/>
    <dgm:cxn modelId="{7904E31E-88A9-47A1-A37F-341BB360189C}" type="presOf" srcId="{FAF13B9C-B9E9-48C9-B457-C3839D4F9DDA}" destId="{8D533F68-A5D5-4F90-BA54-9BF26CE6DF91}" srcOrd="0" destOrd="0" presId="urn:microsoft.com/office/officeart/2005/8/layout/process3"/>
    <dgm:cxn modelId="{ACF85923-C8CA-41F8-8124-20D6B2261057}" type="presOf" srcId="{352798D8-2D91-4E13-BC96-0BCED99992E8}" destId="{81896656-2CE4-478D-B5E3-EBD27DC16102}" srcOrd="0" destOrd="6" presId="urn:microsoft.com/office/officeart/2005/8/layout/process3"/>
    <dgm:cxn modelId="{4550EE2E-D3B0-4648-8081-5DABEC050A57}" type="presOf" srcId="{8F1E8FC5-634C-4171-B9E8-F6948330E6D7}" destId="{7D3EA6C0-0D01-443B-97D2-5EB351818C71}" srcOrd="0" destOrd="0" presId="urn:microsoft.com/office/officeart/2005/8/layout/process3"/>
    <dgm:cxn modelId="{BB559F38-5357-46A7-973D-2EB2A9A7B898}" type="presOf" srcId="{3FD8E8D8-8D53-4EAB-8C57-2E4BAC669167}" destId="{81896656-2CE4-478D-B5E3-EBD27DC16102}" srcOrd="0" destOrd="3" presId="urn:microsoft.com/office/officeart/2005/8/layout/process3"/>
    <dgm:cxn modelId="{8E96DE3A-AF49-4DB9-826C-0C3568B42242}" srcId="{F889C61D-0090-46F1-8E99-4B33CB2B84CE}" destId="{F16C3EEB-483C-4843-81B2-1E86DBF0251E}" srcOrd="5" destOrd="0" parTransId="{1C5DCD78-8485-4298-840B-E43B9751861E}" sibTransId="{57C10485-81D1-401E-839D-A28E0CB5DF00}"/>
    <dgm:cxn modelId="{829AFC5D-04B6-4C6C-8878-055E14698370}" srcId="{F889C61D-0090-46F1-8E99-4B33CB2B84CE}" destId="{5F4EED63-F5C4-4F67-A831-CE0141BF5C77}" srcOrd="0" destOrd="0" parTransId="{396B2351-E094-46D3-85AC-97C45C1359A3}" sibTransId="{F2E1BF71-56FE-4AB7-8CAF-0740767F66F4}"/>
    <dgm:cxn modelId="{42BA4B60-0597-4A92-8344-E2CF83FC676A}" srcId="{F889C61D-0090-46F1-8E99-4B33CB2B84CE}" destId="{EBFDF771-0D96-4718-9ABD-728362FEB5C0}" srcOrd="4" destOrd="0" parTransId="{F1E70801-7620-41D6-BA86-1D6951E9E4ED}" sibTransId="{2B423D46-19D7-4D76-AC04-3FEDD60234CC}"/>
    <dgm:cxn modelId="{5119B966-0CAB-43DF-8206-AD9C4C493175}" type="presOf" srcId="{F889C61D-0090-46F1-8E99-4B33CB2B84CE}" destId="{5F540885-02DB-4970-9496-FA750C0AF6DA}" srcOrd="0" destOrd="0" presId="urn:microsoft.com/office/officeart/2005/8/layout/process3"/>
    <dgm:cxn modelId="{30B35D48-688C-4738-B393-BC8255F253A5}" srcId="{FAF13B9C-B9E9-48C9-B457-C3839D4F9DDA}" destId="{3FD8E8D8-8D53-4EAB-8C57-2E4BAC669167}" srcOrd="3" destOrd="0" parTransId="{55B71B2B-ADD7-4DE5-8335-92BD485F2152}" sibTransId="{35950ECD-5C9E-47AA-8885-227A4CB34B16}"/>
    <dgm:cxn modelId="{BF0BCA49-B783-4422-A00C-918E5355F784}" type="presOf" srcId="{2FE8BE7F-FE78-4C39-9C0F-D51336081F97}" destId="{37D6F9C6-DB43-4DEB-A431-ADA6E75220BA}" srcOrd="0" destOrd="1" presId="urn:microsoft.com/office/officeart/2005/8/layout/process3"/>
    <dgm:cxn modelId="{27D45478-B87C-43AF-9F07-EDFC2218F71D}" type="presOf" srcId="{5F4EED63-F5C4-4F67-A831-CE0141BF5C77}" destId="{37D6F9C6-DB43-4DEB-A431-ADA6E75220BA}" srcOrd="0" destOrd="0" presId="urn:microsoft.com/office/officeart/2005/8/layout/process3"/>
    <dgm:cxn modelId="{7F389591-7E0E-45A5-A53A-D79E2ADF04CE}" type="presOf" srcId="{91770EAF-6ABD-4CD7-B04F-D56DDB98495E}" destId="{37D6F9C6-DB43-4DEB-A431-ADA6E75220BA}" srcOrd="0" destOrd="3" presId="urn:microsoft.com/office/officeart/2005/8/layout/process3"/>
    <dgm:cxn modelId="{08B7D296-7D54-4114-AD1C-7A13665141D3}" type="presOf" srcId="{31316514-C851-4384-85F8-C3E59EAF8CE1}" destId="{8BA18D19-CB4D-4954-AE83-91F0D0435660}" srcOrd="0" destOrd="0" presId="urn:microsoft.com/office/officeart/2005/8/layout/process3"/>
    <dgm:cxn modelId="{4AE9199B-59E4-4D78-97DC-714B92B2FD37}" type="presOf" srcId="{8F1E8FC5-634C-4171-B9E8-F6948330E6D7}" destId="{0099E521-88C5-4F93-9B08-CB32D59E2FAA}" srcOrd="1" destOrd="0" presId="urn:microsoft.com/office/officeart/2005/8/layout/process3"/>
    <dgm:cxn modelId="{C5463CB6-1EF2-4DDA-BDD6-9F92D7DD7906}" srcId="{F889C61D-0090-46F1-8E99-4B33CB2B84CE}" destId="{91770EAF-6ABD-4CD7-B04F-D56DDB98495E}" srcOrd="3" destOrd="0" parTransId="{F8BE608C-288A-4768-B12B-DAAB7EDA0910}" sibTransId="{1208ABDA-E3F9-4AFD-B182-D7EA2C74B7B2}"/>
    <dgm:cxn modelId="{97BC24BA-BA01-4D12-B40A-A8BE998524E7}" srcId="{F889C61D-0090-46F1-8E99-4B33CB2B84CE}" destId="{2FE8BE7F-FE78-4C39-9C0F-D51336081F97}" srcOrd="1" destOrd="0" parTransId="{367B4DF5-02C9-4EAE-9197-9000266E6F97}" sibTransId="{F8E2DF23-C351-4A2A-8529-F2C5F5D17858}"/>
    <dgm:cxn modelId="{EFE984BA-5B05-4BFA-A443-A071184D8BEA}" srcId="{FAF13B9C-B9E9-48C9-B457-C3839D4F9DDA}" destId="{5CDDD54C-64FE-44D0-AA9E-8679122765D8}" srcOrd="1" destOrd="0" parTransId="{B350952C-CF53-458A-A2A8-9D23F54E2CC8}" sibTransId="{19DF7DF6-DE7E-4D53-B946-BD8098EDDDCD}"/>
    <dgm:cxn modelId="{EC3408C0-BFAD-4397-B6C7-887254E1F206}" srcId="{FAF13B9C-B9E9-48C9-B457-C3839D4F9DDA}" destId="{352798D8-2D91-4E13-BC96-0BCED99992E8}" srcOrd="6" destOrd="0" parTransId="{0C173301-1067-46DE-B367-7FAED5B67CBF}" sibTransId="{71E2E6AB-7908-40ED-85ED-BDA2C8A8DB56}"/>
    <dgm:cxn modelId="{809F4CC0-0E13-4FBF-9253-A03B9B0E2F46}" type="presOf" srcId="{5CDDD54C-64FE-44D0-AA9E-8679122765D8}" destId="{81896656-2CE4-478D-B5E3-EBD27DC16102}" srcOrd="0" destOrd="1" presId="urn:microsoft.com/office/officeart/2005/8/layout/process3"/>
    <dgm:cxn modelId="{AE96E1C8-7C44-4AA0-AC41-CA01F20ACBF9}" type="presOf" srcId="{3A2FE6D6-5B20-48A7-B087-58B8B29DB8F7}" destId="{37D6F9C6-DB43-4DEB-A431-ADA6E75220BA}" srcOrd="0" destOrd="2" presId="urn:microsoft.com/office/officeart/2005/8/layout/process3"/>
    <dgm:cxn modelId="{26A7B8D7-713A-413A-B5BA-C05B9BFA6BDA}" srcId="{FAF13B9C-B9E9-48C9-B457-C3839D4F9DDA}" destId="{F9A9BAFF-1389-4458-83E8-828AD61DA203}" srcOrd="4" destOrd="0" parTransId="{4C518ABE-8D62-4754-9993-364A8511F0CE}" sibTransId="{D33F67A5-295E-47EF-8148-51FA20FEAB1A}"/>
    <dgm:cxn modelId="{EC8736DE-7871-4CA6-AEF5-8628115EC91B}" srcId="{FAF13B9C-B9E9-48C9-B457-C3839D4F9DDA}" destId="{5CE81E2C-7E29-471A-A4EE-B2E7E36265B5}" srcOrd="0" destOrd="0" parTransId="{44786701-B622-4B24-9E9E-7521771A4356}" sibTransId="{FCBA51DD-E488-4BA8-A589-954687ABFD5F}"/>
    <dgm:cxn modelId="{795FEAED-5A56-4D3D-AEC6-8DF9818C14AF}" srcId="{FAF13B9C-B9E9-48C9-B457-C3839D4F9DDA}" destId="{AC57B6C3-3705-4FED-A1FC-0C9CDB91DD0E}" srcOrd="5" destOrd="0" parTransId="{9722CDC5-B0BD-4931-8E99-4E4694C85EFD}" sibTransId="{EC1CDA67-B097-4C13-A6F7-1BF52833E4F3}"/>
    <dgm:cxn modelId="{CDE8E6F2-27C1-406E-A17A-5F1AF55B3606}" type="presOf" srcId="{AC57B6C3-3705-4FED-A1FC-0C9CDB91DD0E}" destId="{81896656-2CE4-478D-B5E3-EBD27DC16102}" srcOrd="0" destOrd="5" presId="urn:microsoft.com/office/officeart/2005/8/layout/process3"/>
    <dgm:cxn modelId="{E11B2DF4-0F91-4B8A-995B-82B7189F61E1}" type="presOf" srcId="{EBFDF771-0D96-4718-9ABD-728362FEB5C0}" destId="{37D6F9C6-DB43-4DEB-A431-ADA6E75220BA}" srcOrd="0" destOrd="4" presId="urn:microsoft.com/office/officeart/2005/8/layout/process3"/>
    <dgm:cxn modelId="{CE94A8F5-B7BF-4F45-80D5-A8932023B805}" srcId="{31316514-C851-4384-85F8-C3E59EAF8CE1}" destId="{FAF13B9C-B9E9-48C9-B457-C3839D4F9DDA}" srcOrd="1" destOrd="0" parTransId="{837F7988-9283-4CC4-976D-E1870AFBCDEC}" sibTransId="{86164995-1304-4048-B55A-E0F5F927ABBF}"/>
    <dgm:cxn modelId="{1D5A4DF7-C371-4F08-947A-25D40AB9BA4C}" type="presOf" srcId="{F9A9BAFF-1389-4458-83E8-828AD61DA203}" destId="{81896656-2CE4-478D-B5E3-EBD27DC16102}" srcOrd="0" destOrd="4" presId="urn:microsoft.com/office/officeart/2005/8/layout/process3"/>
    <dgm:cxn modelId="{060248F9-D46A-490F-A25E-3BF0104A9F89}" type="presOf" srcId="{F16C3EEB-483C-4843-81B2-1E86DBF0251E}" destId="{37D6F9C6-DB43-4DEB-A431-ADA6E75220BA}" srcOrd="0" destOrd="5" presId="urn:microsoft.com/office/officeart/2005/8/layout/process3"/>
    <dgm:cxn modelId="{04EA7EFB-4539-4ACA-B010-CFEEB833AE09}" type="presOf" srcId="{F889C61D-0090-46F1-8E99-4B33CB2B84CE}" destId="{DF24A6B5-010C-45F6-B851-F827245A3156}" srcOrd="1" destOrd="0" presId="urn:microsoft.com/office/officeart/2005/8/layout/process3"/>
    <dgm:cxn modelId="{A7A2D1FB-97D7-4E90-A027-1CFA2595331C}" srcId="{F889C61D-0090-46F1-8E99-4B33CB2B84CE}" destId="{3A2FE6D6-5B20-48A7-B087-58B8B29DB8F7}" srcOrd="2" destOrd="0" parTransId="{6210D4F1-818D-4775-A95C-6A06A52D3BDE}" sibTransId="{7C2F38C0-E964-4E2F-89E7-87BF6EC91E31}"/>
    <dgm:cxn modelId="{345146FF-614B-489F-B94C-95BFE02C8E91}" type="presOf" srcId="{FAF13B9C-B9E9-48C9-B457-C3839D4F9DDA}" destId="{F97E3C2B-8263-4C76-AD2E-693DA283AEE0}" srcOrd="1" destOrd="0" presId="urn:microsoft.com/office/officeart/2005/8/layout/process3"/>
    <dgm:cxn modelId="{9ED2D423-5980-41DE-8288-2FF6067E0A7F}" type="presParOf" srcId="{8BA18D19-CB4D-4954-AE83-91F0D0435660}" destId="{3B0A1C69-B1FF-4EED-87FD-0D8CE16634BD}" srcOrd="0" destOrd="0" presId="urn:microsoft.com/office/officeart/2005/8/layout/process3"/>
    <dgm:cxn modelId="{B05C3835-1CAD-474E-AD38-299415EBF2B1}" type="presParOf" srcId="{3B0A1C69-B1FF-4EED-87FD-0D8CE16634BD}" destId="{5F540885-02DB-4970-9496-FA750C0AF6DA}" srcOrd="0" destOrd="0" presId="urn:microsoft.com/office/officeart/2005/8/layout/process3"/>
    <dgm:cxn modelId="{23DD4A20-447F-4C9E-A694-961B882CBB3B}" type="presParOf" srcId="{3B0A1C69-B1FF-4EED-87FD-0D8CE16634BD}" destId="{DF24A6B5-010C-45F6-B851-F827245A3156}" srcOrd="1" destOrd="0" presId="urn:microsoft.com/office/officeart/2005/8/layout/process3"/>
    <dgm:cxn modelId="{EBB84429-4589-46ED-AFEB-803F7F6E3BAF}" type="presParOf" srcId="{3B0A1C69-B1FF-4EED-87FD-0D8CE16634BD}" destId="{37D6F9C6-DB43-4DEB-A431-ADA6E75220BA}" srcOrd="2" destOrd="0" presId="urn:microsoft.com/office/officeart/2005/8/layout/process3"/>
    <dgm:cxn modelId="{33D51DB6-C0BC-4B3D-9CEE-C31A926C5D97}" type="presParOf" srcId="{8BA18D19-CB4D-4954-AE83-91F0D0435660}" destId="{7D3EA6C0-0D01-443B-97D2-5EB351818C71}" srcOrd="1" destOrd="0" presId="urn:microsoft.com/office/officeart/2005/8/layout/process3"/>
    <dgm:cxn modelId="{E32F370B-BB5F-431C-8194-2131BEA186EE}" type="presParOf" srcId="{7D3EA6C0-0D01-443B-97D2-5EB351818C71}" destId="{0099E521-88C5-4F93-9B08-CB32D59E2FAA}" srcOrd="0" destOrd="0" presId="urn:microsoft.com/office/officeart/2005/8/layout/process3"/>
    <dgm:cxn modelId="{43EAB82A-81AB-4E80-9735-4AB0E3122588}" type="presParOf" srcId="{8BA18D19-CB4D-4954-AE83-91F0D0435660}" destId="{13CFF1F6-6D52-44B0-A6C2-508FC5E81C9C}" srcOrd="2" destOrd="0" presId="urn:microsoft.com/office/officeart/2005/8/layout/process3"/>
    <dgm:cxn modelId="{C175ADF5-F234-47EF-BFFC-3F8AF2F59D0E}" type="presParOf" srcId="{13CFF1F6-6D52-44B0-A6C2-508FC5E81C9C}" destId="{8D533F68-A5D5-4F90-BA54-9BF26CE6DF91}" srcOrd="0" destOrd="0" presId="urn:microsoft.com/office/officeart/2005/8/layout/process3"/>
    <dgm:cxn modelId="{089C5B2E-F5C4-4FC4-BCAD-446825D0230C}" type="presParOf" srcId="{13CFF1F6-6D52-44B0-A6C2-508FC5E81C9C}" destId="{F97E3C2B-8263-4C76-AD2E-693DA283AEE0}" srcOrd="1" destOrd="0" presId="urn:microsoft.com/office/officeart/2005/8/layout/process3"/>
    <dgm:cxn modelId="{074ED83B-8EA9-4C66-9CAF-30AAF5E256E6}" type="presParOf" srcId="{13CFF1F6-6D52-44B0-A6C2-508FC5E81C9C}" destId="{81896656-2CE4-478D-B5E3-EBD27DC1610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285F69-67D8-4481-AA4E-2894E102A0FB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6E557AE-B889-47F0-A9C7-B256A5ADE028}">
      <dgm:prSet phldrT="[Текст]"/>
      <dgm:spPr/>
      <dgm:t>
        <a:bodyPr/>
        <a:lstStyle/>
        <a:p>
          <a:r>
            <a:rPr lang="ru-RU" dirty="0"/>
            <a:t>Национальный проект «Кадры»</a:t>
          </a:r>
        </a:p>
      </dgm:t>
    </dgm:pt>
    <dgm:pt modelId="{2CE97B43-C506-4D4E-B8FA-3237482C9BA1}" type="parTrans" cxnId="{5B060708-C63A-47B6-A174-09EDDFA3D5B0}">
      <dgm:prSet/>
      <dgm:spPr/>
      <dgm:t>
        <a:bodyPr/>
        <a:lstStyle/>
        <a:p>
          <a:endParaRPr lang="ru-RU"/>
        </a:p>
      </dgm:t>
    </dgm:pt>
    <dgm:pt modelId="{37E621C2-4C4C-4585-8178-EBE6BC23683E}" type="sibTrans" cxnId="{5B060708-C63A-47B6-A174-09EDDFA3D5B0}">
      <dgm:prSet/>
      <dgm:spPr/>
      <dgm:t>
        <a:bodyPr/>
        <a:lstStyle/>
        <a:p>
          <a:endParaRPr lang="ru-RU"/>
        </a:p>
      </dgm:t>
    </dgm:pt>
    <dgm:pt modelId="{A3AF0346-CE23-4EA5-AA34-A8BE2EC61268}">
      <dgm:prSet phldrT="[Текст]"/>
      <dgm:spPr/>
      <dgm:t>
        <a:bodyPr/>
        <a:lstStyle/>
        <a:p>
          <a:r>
            <a:rPr lang="ru-RU" dirty="0"/>
            <a:t>ФП1 «УПРАВЛЕНИЕ РЫНКОМ ТРУДА»</a:t>
          </a:r>
        </a:p>
      </dgm:t>
    </dgm:pt>
    <dgm:pt modelId="{785E5549-EAFA-4301-81F2-47766FDEC5B2}" type="parTrans" cxnId="{62CF4674-B34A-4E50-9C2E-1E1504713B3B}">
      <dgm:prSet/>
      <dgm:spPr/>
      <dgm:t>
        <a:bodyPr/>
        <a:lstStyle/>
        <a:p>
          <a:endParaRPr lang="ru-RU"/>
        </a:p>
      </dgm:t>
    </dgm:pt>
    <dgm:pt modelId="{7A4CB2A4-A534-4F32-B583-4F6E4139473D}" type="sibTrans" cxnId="{62CF4674-B34A-4E50-9C2E-1E1504713B3B}">
      <dgm:prSet/>
      <dgm:spPr/>
      <dgm:t>
        <a:bodyPr/>
        <a:lstStyle/>
        <a:p>
          <a:endParaRPr lang="ru-RU"/>
        </a:p>
      </dgm:t>
    </dgm:pt>
    <dgm:pt modelId="{208047D7-8E02-4488-B4AF-23BD434BDA3F}">
      <dgm:prSet/>
      <dgm:spPr/>
      <dgm:t>
        <a:bodyPr/>
        <a:lstStyle/>
        <a:p>
          <a:r>
            <a:rPr lang="ru-RU" dirty="0"/>
            <a:t>ФП2 «ОБРАЗОВАНИЕ ДЛЯ РЫНКА ТРУДА»</a:t>
          </a:r>
        </a:p>
      </dgm:t>
    </dgm:pt>
    <dgm:pt modelId="{587EB236-DD78-4909-B7BD-54794B2B4A68}" type="parTrans" cxnId="{BAE57058-D94F-42B5-9910-8292EDCBBA53}">
      <dgm:prSet/>
      <dgm:spPr/>
      <dgm:t>
        <a:bodyPr/>
        <a:lstStyle/>
        <a:p>
          <a:endParaRPr lang="ru-RU"/>
        </a:p>
      </dgm:t>
    </dgm:pt>
    <dgm:pt modelId="{72E77326-C8C3-4F23-862F-B7208C37EE30}" type="sibTrans" cxnId="{BAE57058-D94F-42B5-9910-8292EDCBBA53}">
      <dgm:prSet/>
      <dgm:spPr/>
      <dgm:t>
        <a:bodyPr/>
        <a:lstStyle/>
        <a:p>
          <a:endParaRPr lang="ru-RU"/>
        </a:p>
      </dgm:t>
    </dgm:pt>
    <dgm:pt modelId="{F6E8FF78-14DB-4FCC-8508-5E3AA1FA78D8}">
      <dgm:prSet/>
      <dgm:spPr/>
      <dgm:t>
        <a:bodyPr/>
        <a:lstStyle/>
        <a:p>
          <a:r>
            <a:rPr lang="ru-RU" dirty="0"/>
            <a:t>ФП3 «АКТИВНЫЕ МЕРЫ СОДЕЙСТВИЯ ЗАНЯТОСТИ»</a:t>
          </a:r>
        </a:p>
      </dgm:t>
    </dgm:pt>
    <dgm:pt modelId="{06DD106B-78E4-4486-9147-F0D56136DFBE}" type="parTrans" cxnId="{AD32BDD4-414C-4668-A122-42CA0D6B7D4A}">
      <dgm:prSet/>
      <dgm:spPr/>
      <dgm:t>
        <a:bodyPr/>
        <a:lstStyle/>
        <a:p>
          <a:endParaRPr lang="ru-RU"/>
        </a:p>
      </dgm:t>
    </dgm:pt>
    <dgm:pt modelId="{FE6A925A-866F-4EFE-ACCC-DD5A5C402423}" type="sibTrans" cxnId="{AD32BDD4-414C-4668-A122-42CA0D6B7D4A}">
      <dgm:prSet/>
      <dgm:spPr/>
      <dgm:t>
        <a:bodyPr/>
        <a:lstStyle/>
        <a:p>
          <a:endParaRPr lang="ru-RU"/>
        </a:p>
      </dgm:t>
    </dgm:pt>
    <dgm:pt modelId="{61B1B962-444D-4217-8E34-3A1063A7F3D2}">
      <dgm:prSet/>
      <dgm:spPr/>
      <dgm:t>
        <a:bodyPr/>
        <a:lstStyle/>
        <a:p>
          <a:r>
            <a:rPr lang="ru-RU"/>
            <a:t>ФП4 «ЧЕЛОВЕК ТРУДА»</a:t>
          </a:r>
        </a:p>
      </dgm:t>
    </dgm:pt>
    <dgm:pt modelId="{BF033A5D-25F7-43FE-91D4-AE8099ACA3AE}" type="parTrans" cxnId="{A4E91CBB-26B5-4CD8-9E20-7304E8B6451D}">
      <dgm:prSet/>
      <dgm:spPr/>
      <dgm:t>
        <a:bodyPr/>
        <a:lstStyle/>
        <a:p>
          <a:endParaRPr lang="ru-RU"/>
        </a:p>
      </dgm:t>
    </dgm:pt>
    <dgm:pt modelId="{6816866B-3955-457B-9EF0-8DF0C9371637}" type="sibTrans" cxnId="{A4E91CBB-26B5-4CD8-9E20-7304E8B6451D}">
      <dgm:prSet/>
      <dgm:spPr/>
      <dgm:t>
        <a:bodyPr/>
        <a:lstStyle/>
        <a:p>
          <a:endParaRPr lang="ru-RU"/>
        </a:p>
      </dgm:t>
    </dgm:pt>
    <dgm:pt modelId="{1056019F-1DD9-4E26-9EBD-25CD509E97E6}" type="pres">
      <dgm:prSet presAssocID="{28285F69-67D8-4481-AA4E-2894E102A0FB}" presName="composite" presStyleCnt="0">
        <dgm:presLayoutVars>
          <dgm:chMax val="1"/>
          <dgm:dir/>
          <dgm:resizeHandles val="exact"/>
        </dgm:presLayoutVars>
      </dgm:prSet>
      <dgm:spPr/>
    </dgm:pt>
    <dgm:pt modelId="{FD1D08D8-99F6-4F89-AC11-80B1BA34F5D2}" type="pres">
      <dgm:prSet presAssocID="{28285F69-67D8-4481-AA4E-2894E102A0FB}" presName="radial" presStyleCnt="0">
        <dgm:presLayoutVars>
          <dgm:animLvl val="ctr"/>
        </dgm:presLayoutVars>
      </dgm:prSet>
      <dgm:spPr/>
    </dgm:pt>
    <dgm:pt modelId="{83284FF6-2FFC-4A9D-B294-E4DAFE923A49}" type="pres">
      <dgm:prSet presAssocID="{36E557AE-B889-47F0-A9C7-B256A5ADE028}" presName="centerShape" presStyleLbl="vennNode1" presStyleIdx="0" presStyleCnt="5"/>
      <dgm:spPr/>
    </dgm:pt>
    <dgm:pt modelId="{BBC77BAE-E680-4D2E-A5EF-BEAD02F1D183}" type="pres">
      <dgm:prSet presAssocID="{A3AF0346-CE23-4EA5-AA34-A8BE2EC61268}" presName="node" presStyleLbl="vennNode1" presStyleIdx="1" presStyleCnt="5" custScaleX="137684" custScaleY="132399">
        <dgm:presLayoutVars>
          <dgm:bulletEnabled val="1"/>
        </dgm:presLayoutVars>
      </dgm:prSet>
      <dgm:spPr/>
    </dgm:pt>
    <dgm:pt modelId="{7D8050E1-419A-4629-A374-4902C2C6B2B2}" type="pres">
      <dgm:prSet presAssocID="{208047D7-8E02-4488-B4AF-23BD434BDA3F}" presName="node" presStyleLbl="vennNode1" presStyleIdx="2" presStyleCnt="5" custScaleX="137898" custScaleY="132671">
        <dgm:presLayoutVars>
          <dgm:bulletEnabled val="1"/>
        </dgm:presLayoutVars>
      </dgm:prSet>
      <dgm:spPr/>
    </dgm:pt>
    <dgm:pt modelId="{3F504F4B-FE9A-440E-BEBC-2F3215448E09}" type="pres">
      <dgm:prSet presAssocID="{F6E8FF78-14DB-4FCC-8508-5E3AA1FA78D8}" presName="node" presStyleLbl="vennNode1" presStyleIdx="3" presStyleCnt="5" custScaleX="136293" custScaleY="130655">
        <dgm:presLayoutVars>
          <dgm:bulletEnabled val="1"/>
        </dgm:presLayoutVars>
      </dgm:prSet>
      <dgm:spPr/>
    </dgm:pt>
    <dgm:pt modelId="{54F66B0B-0FA2-4C7C-817E-315F5C6432AF}" type="pres">
      <dgm:prSet presAssocID="{61B1B962-444D-4217-8E34-3A1063A7F3D2}" presName="node" presStyleLbl="vennNode1" presStyleIdx="4" presStyleCnt="5" custScaleX="129090" custScaleY="132439">
        <dgm:presLayoutVars>
          <dgm:bulletEnabled val="1"/>
        </dgm:presLayoutVars>
      </dgm:prSet>
      <dgm:spPr/>
    </dgm:pt>
  </dgm:ptLst>
  <dgm:cxnLst>
    <dgm:cxn modelId="{5B060708-C63A-47B6-A174-09EDDFA3D5B0}" srcId="{28285F69-67D8-4481-AA4E-2894E102A0FB}" destId="{36E557AE-B889-47F0-A9C7-B256A5ADE028}" srcOrd="0" destOrd="0" parTransId="{2CE97B43-C506-4D4E-B8FA-3237482C9BA1}" sibTransId="{37E621C2-4C4C-4585-8178-EBE6BC23683E}"/>
    <dgm:cxn modelId="{F9D21A31-94F5-474F-BC34-3E040F16558D}" type="presOf" srcId="{F6E8FF78-14DB-4FCC-8508-5E3AA1FA78D8}" destId="{3F504F4B-FE9A-440E-BEBC-2F3215448E09}" srcOrd="0" destOrd="0" presId="urn:microsoft.com/office/officeart/2005/8/layout/radial3"/>
    <dgm:cxn modelId="{B4FA5C3B-BE83-4707-A695-D79D584147A2}" type="presOf" srcId="{28285F69-67D8-4481-AA4E-2894E102A0FB}" destId="{1056019F-1DD9-4E26-9EBD-25CD509E97E6}" srcOrd="0" destOrd="0" presId="urn:microsoft.com/office/officeart/2005/8/layout/radial3"/>
    <dgm:cxn modelId="{A0BA5A4A-DF05-4148-BC4C-1D6D68951FC2}" type="presOf" srcId="{61B1B962-444D-4217-8E34-3A1063A7F3D2}" destId="{54F66B0B-0FA2-4C7C-817E-315F5C6432AF}" srcOrd="0" destOrd="0" presId="urn:microsoft.com/office/officeart/2005/8/layout/radial3"/>
    <dgm:cxn modelId="{62CF4674-B34A-4E50-9C2E-1E1504713B3B}" srcId="{36E557AE-B889-47F0-A9C7-B256A5ADE028}" destId="{A3AF0346-CE23-4EA5-AA34-A8BE2EC61268}" srcOrd="0" destOrd="0" parTransId="{785E5549-EAFA-4301-81F2-47766FDEC5B2}" sibTransId="{7A4CB2A4-A534-4F32-B583-4F6E4139473D}"/>
    <dgm:cxn modelId="{BAE57058-D94F-42B5-9910-8292EDCBBA53}" srcId="{36E557AE-B889-47F0-A9C7-B256A5ADE028}" destId="{208047D7-8E02-4488-B4AF-23BD434BDA3F}" srcOrd="1" destOrd="0" parTransId="{587EB236-DD78-4909-B7BD-54794B2B4A68}" sibTransId="{72E77326-C8C3-4F23-862F-B7208C37EE30}"/>
    <dgm:cxn modelId="{C49AE690-90F2-471A-8923-69BB8108439C}" type="presOf" srcId="{A3AF0346-CE23-4EA5-AA34-A8BE2EC61268}" destId="{BBC77BAE-E680-4D2E-A5EF-BEAD02F1D183}" srcOrd="0" destOrd="0" presId="urn:microsoft.com/office/officeart/2005/8/layout/radial3"/>
    <dgm:cxn modelId="{D83A6F9D-513F-4FC9-9197-6237B9AAF763}" type="presOf" srcId="{36E557AE-B889-47F0-A9C7-B256A5ADE028}" destId="{83284FF6-2FFC-4A9D-B294-E4DAFE923A49}" srcOrd="0" destOrd="0" presId="urn:microsoft.com/office/officeart/2005/8/layout/radial3"/>
    <dgm:cxn modelId="{A4E91CBB-26B5-4CD8-9E20-7304E8B6451D}" srcId="{36E557AE-B889-47F0-A9C7-B256A5ADE028}" destId="{61B1B962-444D-4217-8E34-3A1063A7F3D2}" srcOrd="3" destOrd="0" parTransId="{BF033A5D-25F7-43FE-91D4-AE8099ACA3AE}" sibTransId="{6816866B-3955-457B-9EF0-8DF0C9371637}"/>
    <dgm:cxn modelId="{06B2D2CD-4599-4859-B8AA-3E77D1CC97DB}" type="presOf" srcId="{208047D7-8E02-4488-B4AF-23BD434BDA3F}" destId="{7D8050E1-419A-4629-A374-4902C2C6B2B2}" srcOrd="0" destOrd="0" presId="urn:microsoft.com/office/officeart/2005/8/layout/radial3"/>
    <dgm:cxn modelId="{AD32BDD4-414C-4668-A122-42CA0D6B7D4A}" srcId="{36E557AE-B889-47F0-A9C7-B256A5ADE028}" destId="{F6E8FF78-14DB-4FCC-8508-5E3AA1FA78D8}" srcOrd="2" destOrd="0" parTransId="{06DD106B-78E4-4486-9147-F0D56136DFBE}" sibTransId="{FE6A925A-866F-4EFE-ACCC-DD5A5C402423}"/>
    <dgm:cxn modelId="{F377EA4A-34B0-42F4-B073-185744639A7E}" type="presParOf" srcId="{1056019F-1DD9-4E26-9EBD-25CD509E97E6}" destId="{FD1D08D8-99F6-4F89-AC11-80B1BA34F5D2}" srcOrd="0" destOrd="0" presId="urn:microsoft.com/office/officeart/2005/8/layout/radial3"/>
    <dgm:cxn modelId="{3DE34324-C268-42B4-8459-12F446B5730F}" type="presParOf" srcId="{FD1D08D8-99F6-4F89-AC11-80B1BA34F5D2}" destId="{83284FF6-2FFC-4A9D-B294-E4DAFE923A49}" srcOrd="0" destOrd="0" presId="urn:microsoft.com/office/officeart/2005/8/layout/radial3"/>
    <dgm:cxn modelId="{85FF1113-6A83-497F-B6C4-D0AB36ED2550}" type="presParOf" srcId="{FD1D08D8-99F6-4F89-AC11-80B1BA34F5D2}" destId="{BBC77BAE-E680-4D2E-A5EF-BEAD02F1D183}" srcOrd="1" destOrd="0" presId="urn:microsoft.com/office/officeart/2005/8/layout/radial3"/>
    <dgm:cxn modelId="{B678F7BE-B9C6-4F47-B24D-C4E7542C4F3A}" type="presParOf" srcId="{FD1D08D8-99F6-4F89-AC11-80B1BA34F5D2}" destId="{7D8050E1-419A-4629-A374-4902C2C6B2B2}" srcOrd="2" destOrd="0" presId="urn:microsoft.com/office/officeart/2005/8/layout/radial3"/>
    <dgm:cxn modelId="{AED49E8C-D37F-4BCB-8971-179D23B1669D}" type="presParOf" srcId="{FD1D08D8-99F6-4F89-AC11-80B1BA34F5D2}" destId="{3F504F4B-FE9A-440E-BEBC-2F3215448E09}" srcOrd="3" destOrd="0" presId="urn:microsoft.com/office/officeart/2005/8/layout/radial3"/>
    <dgm:cxn modelId="{EE863C30-5905-4DC4-BDC1-C365B6FE5148}" type="presParOf" srcId="{FD1D08D8-99F6-4F89-AC11-80B1BA34F5D2}" destId="{54F66B0B-0FA2-4C7C-817E-315F5C6432AF}" srcOrd="4" destOrd="0" presId="urn:microsoft.com/office/officeart/2005/8/layout/radial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4A6B5-010C-45F6-B851-F827245A3156}">
      <dsp:nvSpPr>
        <dsp:cNvPr id="0" name=""/>
        <dsp:cNvSpPr/>
      </dsp:nvSpPr>
      <dsp:spPr>
        <a:xfrm>
          <a:off x="4545" y="206672"/>
          <a:ext cx="3901862" cy="18663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01.01.2015 г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Общероссийский портал вакансий "Работа в России"</a:t>
          </a:r>
        </a:p>
      </dsp:txBody>
      <dsp:txXfrm>
        <a:off x="4545" y="206672"/>
        <a:ext cx="3901862" cy="1244228"/>
      </dsp:txXfrm>
    </dsp:sp>
    <dsp:sp modelId="{37D6F9C6-DB43-4DEB-A431-ADA6E75220BA}">
      <dsp:nvSpPr>
        <dsp:cNvPr id="0" name=""/>
        <dsp:cNvSpPr/>
      </dsp:nvSpPr>
      <dsp:spPr>
        <a:xfrm>
          <a:off x="803721" y="1450901"/>
          <a:ext cx="3901862" cy="356265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/>
            <a:t>4 пункта: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1.Информация о работодателях, испытывающих потребность в работниках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2. Информация о наличии свободных рабочих мест и вакантных должностей, о потребности в работниках и условиях их привлечения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3. Информация о гражданах, ищущих работу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4. Информация, направленная на повышение мобильности граждан Российской Федерации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/>
        </a:p>
      </dsp:txBody>
      <dsp:txXfrm>
        <a:off x="908067" y="1555247"/>
        <a:ext cx="3693170" cy="3353958"/>
      </dsp:txXfrm>
    </dsp:sp>
    <dsp:sp modelId="{7D3EA6C0-0D01-443B-97D2-5EB351818C71}">
      <dsp:nvSpPr>
        <dsp:cNvPr id="0" name=""/>
        <dsp:cNvSpPr/>
      </dsp:nvSpPr>
      <dsp:spPr>
        <a:xfrm>
          <a:off x="4497915" y="343061"/>
          <a:ext cx="1253997" cy="971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4497915" y="537351"/>
        <a:ext cx="962562" cy="582870"/>
      </dsp:txXfrm>
    </dsp:sp>
    <dsp:sp modelId="{F97E3C2B-8263-4C76-AD2E-693DA283AEE0}">
      <dsp:nvSpPr>
        <dsp:cNvPr id="0" name=""/>
        <dsp:cNvSpPr/>
      </dsp:nvSpPr>
      <dsp:spPr>
        <a:xfrm>
          <a:off x="6272440" y="206672"/>
          <a:ext cx="3901862" cy="18663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Сейчас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Единая цифровая платформа в сфере занятости и трудовых отношений "Работа в России"</a:t>
          </a:r>
        </a:p>
      </dsp:txBody>
      <dsp:txXfrm>
        <a:off x="6272440" y="206672"/>
        <a:ext cx="3901862" cy="1244228"/>
      </dsp:txXfrm>
    </dsp:sp>
    <dsp:sp modelId="{81896656-2CE4-478D-B5E3-EBD27DC16102}">
      <dsp:nvSpPr>
        <dsp:cNvPr id="0" name=""/>
        <dsp:cNvSpPr/>
      </dsp:nvSpPr>
      <dsp:spPr>
        <a:xfrm>
          <a:off x="7071617" y="1450901"/>
          <a:ext cx="3901862" cy="356265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18 пунктов, из которых: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13. Информация об образовательных организациях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14. Информация об образовательных программах, обучающих курсах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15. Сведения, подтверждающие полученные результаты обучения гражданина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16. Сведения о заключенных партнерских соглашениях, о заключенных двухсторонних и трехсторонних соглашениях при организации обучения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18. Сведения об организации и прохождении практической подготовки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/>
        </a:p>
      </dsp:txBody>
      <dsp:txXfrm>
        <a:off x="7175963" y="1555247"/>
        <a:ext cx="3693170" cy="3353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84FF6-2FFC-4A9D-B294-E4DAFE923A49}">
      <dsp:nvSpPr>
        <dsp:cNvPr id="0" name=""/>
        <dsp:cNvSpPr/>
      </dsp:nvSpPr>
      <dsp:spPr>
        <a:xfrm>
          <a:off x="904751" y="626631"/>
          <a:ext cx="1552650" cy="155265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Национальный проект «Кадры»</a:t>
          </a:r>
        </a:p>
      </dsp:txBody>
      <dsp:txXfrm>
        <a:off x="1132131" y="854011"/>
        <a:ext cx="1097890" cy="1097890"/>
      </dsp:txXfrm>
    </dsp:sp>
    <dsp:sp modelId="{BBC77BAE-E680-4D2E-A5EF-BEAD02F1D183}">
      <dsp:nvSpPr>
        <dsp:cNvPr id="0" name=""/>
        <dsp:cNvSpPr/>
      </dsp:nvSpPr>
      <dsp:spPr>
        <a:xfrm>
          <a:off x="1146639" y="-122098"/>
          <a:ext cx="1068875" cy="102784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ФП1 «УПРАВЛЕНИЕ РЫНКОМ ТРУДА»</a:t>
          </a:r>
        </a:p>
      </dsp:txBody>
      <dsp:txXfrm>
        <a:off x="1303172" y="28427"/>
        <a:ext cx="755809" cy="726796"/>
      </dsp:txXfrm>
    </dsp:sp>
    <dsp:sp modelId="{7D8050E1-419A-4629-A374-4902C2C6B2B2}">
      <dsp:nvSpPr>
        <dsp:cNvPr id="0" name=""/>
        <dsp:cNvSpPr/>
      </dsp:nvSpPr>
      <dsp:spPr>
        <a:xfrm>
          <a:off x="2156940" y="887977"/>
          <a:ext cx="1070536" cy="102995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ФП2 «ОБРАЗОВАНИЕ ДЛЯ РЫНКА ТРУДА»</a:t>
          </a:r>
        </a:p>
      </dsp:txBody>
      <dsp:txXfrm>
        <a:off x="2313716" y="1038811"/>
        <a:ext cx="756984" cy="728290"/>
      </dsp:txXfrm>
    </dsp:sp>
    <dsp:sp modelId="{3F504F4B-FE9A-440E-BEBC-2F3215448E09}">
      <dsp:nvSpPr>
        <dsp:cNvPr id="0" name=""/>
        <dsp:cNvSpPr/>
      </dsp:nvSpPr>
      <dsp:spPr>
        <a:xfrm>
          <a:off x="1152038" y="1906935"/>
          <a:ext cx="1058076" cy="101430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ФП3 «АКТИВНЫЕ МЕРЫ СОДЕЙСТВИЯ ЗАНЯТОСТИ»</a:t>
          </a:r>
        </a:p>
      </dsp:txBody>
      <dsp:txXfrm>
        <a:off x="1306990" y="2055477"/>
        <a:ext cx="748172" cy="717223"/>
      </dsp:txXfrm>
    </dsp:sp>
    <dsp:sp modelId="{54F66B0B-0FA2-4C7C-817E-315F5C6432AF}">
      <dsp:nvSpPr>
        <dsp:cNvPr id="0" name=""/>
        <dsp:cNvSpPr/>
      </dsp:nvSpPr>
      <dsp:spPr>
        <a:xfrm>
          <a:off x="168865" y="888878"/>
          <a:ext cx="1002158" cy="102815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ФП4 «ЧЕЛОВЕК ТРУДА»</a:t>
          </a:r>
        </a:p>
      </dsp:txBody>
      <dsp:txXfrm>
        <a:off x="315628" y="1039448"/>
        <a:ext cx="708632" cy="727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FEF03-7E0D-4081-8AAD-056648072E41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22CC5-B127-48E0-B189-9BE20A4F7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9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22CC5-B127-48E0-B189-9BE20A4F764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492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22CC5-B127-48E0-B189-9BE20A4F764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772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22CC5-B127-48E0-B189-9BE20A4F764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03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22CC5-B127-48E0-B189-9BE20A4F764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75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05C2F-5CDC-4CAB-A0C1-027A2811A51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98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9646-E3AB-46E7-BB18-D3C4B96FA726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8A36-EB0F-4FDA-AA27-5A03D14E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68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4FC-4C87-4092-9579-C1B3FDC7C3D5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8A36-EB0F-4FDA-AA27-5A03D14E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2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38AF-933B-4034-8119-17A3EEA4297E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8A36-EB0F-4FDA-AA27-5A03D14E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2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3605-B4DE-45BC-BC4D-27EDE02F68EC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8A36-EB0F-4FDA-AA27-5A03D14E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85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C038-A039-4F1C-BC2F-9B713F48DCE2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8A36-EB0F-4FDA-AA27-5A03D14E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7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0F63-CD87-43EF-B8FD-E154F4231D39}" type="datetime1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8A36-EB0F-4FDA-AA27-5A03D14E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86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CB61-F31B-4BE3-BEFF-B37B441A391C}" type="datetime1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8A36-EB0F-4FDA-AA27-5A03D14E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0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A6F1-CFD5-4C8C-A344-952223F599C1}" type="datetime1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8A36-EB0F-4FDA-AA27-5A03D14E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60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85C8-C57F-4AC0-8783-43F2609A7093}" type="datetime1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8A36-EB0F-4FDA-AA27-5A03D14E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4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9E86-B418-4D4A-9F51-E343FA25E362}" type="datetime1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8A36-EB0F-4FDA-AA27-5A03D14E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51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ABB3-2186-40FE-8D6F-A47B5A2863BF}" type="datetime1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8A36-EB0F-4FDA-AA27-5A03D14E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29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F0376-59AF-4B42-A9C0-A0C77C4EFD12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8A36-EB0F-4FDA-AA27-5A03D14E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84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Data" Target="../diagrams/data2.xml"/><Relationship Id="rId5" Type="http://schemas.openxmlformats.org/officeDocument/2006/relationships/diagramData" Target="../diagrams/data1.xml"/><Relationship Id="rId15" Type="http://schemas.microsoft.com/office/2007/relationships/diagramDrawing" Target="../diagrams/drawing2.xml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microsoft.com/office/2007/relationships/diagramDrawing" Target="../diagrams/drawing1.xml"/><Relationship Id="rId14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eg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jpe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1" name="Picture 3" descr="E:\РАЗОВЫЕ ПРОЕКТЫ\Колибри\вариант 1\1x\15Монтажная область 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-72019"/>
            <a:ext cx="3263204" cy="304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A779A2-4CCF-42D6-83F9-4BDB91070E02}"/>
              </a:ext>
            </a:extLst>
          </p:cNvPr>
          <p:cNvSpPr txBox="1"/>
          <p:nvPr/>
        </p:nvSpPr>
        <p:spPr>
          <a:xfrm>
            <a:off x="357132" y="5013569"/>
            <a:ext cx="11690787" cy="103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67" b="1" dirty="0">
                <a:latin typeface="Arial" panose="020B0604020202020204" pitchFamily="34" charset="0"/>
                <a:cs typeface="Arial" panose="020B0604020202020204" pitchFamily="34" charset="0"/>
              </a:rPr>
              <a:t>Размещение предложений на целевое обучение на портале «Работа России»</a:t>
            </a:r>
          </a:p>
        </p:txBody>
      </p:sp>
      <p:pic>
        <p:nvPicPr>
          <p:cNvPr id="1028" name="Picture 4" descr="Герб Пермского края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49550"/>
            <a:ext cx="1169989" cy="219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15947" y="32661"/>
            <a:ext cx="561594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8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 КГАУ «ЦОПП Пермского края» </a:t>
            </a:r>
            <a:endParaRPr lang="ru-RU" altLang="ru-RU" sz="1867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ru-RU" altLang="ru-RU" sz="18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Черных Алексей Викторович</a:t>
            </a:r>
          </a:p>
        </p:txBody>
      </p:sp>
    </p:spTree>
    <p:extLst>
      <p:ext uri="{BB962C8B-B14F-4D97-AF65-F5344CB8AC3E}">
        <p14:creationId xmlns:p14="http://schemas.microsoft.com/office/powerpoint/2010/main" val="374222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248000"/>
            <a:ext cx="2820042" cy="258630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0" y="-17256"/>
            <a:ext cx="2820042" cy="2586309"/>
          </a:xfrm>
          <a:prstGeom prst="rect">
            <a:avLst/>
          </a:prstGeom>
        </p:spPr>
      </p:pic>
      <p:sp>
        <p:nvSpPr>
          <p:cNvPr id="57" name="TextBox 11">
            <a:extLst>
              <a:ext uri="{FF2B5EF4-FFF2-40B4-BE49-F238E27FC236}">
                <a16:creationId xmlns:a16="http://schemas.microsoft.com/office/drawing/2014/main" id="{367F6290-172A-4520-B683-C995B9E66BEA}"/>
              </a:ext>
            </a:extLst>
          </p:cNvPr>
          <p:cNvSpPr txBox="1"/>
          <p:nvPr/>
        </p:nvSpPr>
        <p:spPr>
          <a:xfrm>
            <a:off x="2589014" y="181843"/>
            <a:ext cx="9602986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обучающихся по специальностям/профессиям СПО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00000" y="612000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81FB8A36-EB0F-4FDA-AA27-5A03D14ED255}" type="slidenum">
              <a:rPr lang="ru-RU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10</a:t>
            </a:fld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AutoShape 4" descr="⬇ Скачать картинки 3d человечки финансы, стоковые фото 3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⬇ Скачать картинки 3d человечки финансы, стоковые фото 3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st2.depositphotos.com/3643473/6206/i/600/depositphotos_62060247-stock-photo-man-going-up-on-th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 descr="⬇ Скачать картинки Человечки для презентации, стоковые фото Человечки для  презентации в хорошем качестве | Depositphot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telegram.org/ea4555c4-f3d0-4c5f-98d7-a8da1c9c3802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s://mail.yandex.ru/message_part/temp_Screenshot_20241008-084835.jpg?_uid=1263637035&amp;name=temp_Screenshot_20241008-084835.jpg&amp;hid=1.2&amp;ids=187462334489303532&amp;no_disposition=y&amp;exif_rotate=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56556" y="4248000"/>
            <a:ext cx="69995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Файл в формате </a:t>
            </a:r>
            <a:r>
              <a:rPr lang="en-US" sz="2800" b="1" dirty="0" err="1">
                <a:solidFill>
                  <a:srgbClr val="FF0000"/>
                </a:solidFill>
              </a:rPr>
              <a:t>xls</a:t>
            </a:r>
            <a:r>
              <a:rPr lang="en-US" sz="2800" b="1" dirty="0">
                <a:solidFill>
                  <a:srgbClr val="FF0000"/>
                </a:solidFill>
              </a:rPr>
              <a:t> c</a:t>
            </a:r>
            <a:r>
              <a:rPr lang="ru-RU" sz="2800" b="1" dirty="0">
                <a:solidFill>
                  <a:srgbClr val="FF0000"/>
                </a:solidFill>
              </a:rPr>
              <a:t>о специальностями/профессиями обучающихся в СПО Пермского края по курсам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90" y="637211"/>
            <a:ext cx="3451488" cy="61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060" y="1087897"/>
            <a:ext cx="7668505" cy="29623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15591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248000"/>
            <a:ext cx="2820042" cy="258630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0" y="-17256"/>
            <a:ext cx="2820042" cy="2586309"/>
          </a:xfrm>
          <a:prstGeom prst="rect">
            <a:avLst/>
          </a:prstGeom>
        </p:spPr>
      </p:pic>
      <p:sp>
        <p:nvSpPr>
          <p:cNvPr id="57" name="TextBox 11">
            <a:extLst>
              <a:ext uri="{FF2B5EF4-FFF2-40B4-BE49-F238E27FC236}">
                <a16:creationId xmlns:a16="http://schemas.microsoft.com/office/drawing/2014/main" id="{367F6290-172A-4520-B683-C995B9E66BEA}"/>
              </a:ext>
            </a:extLst>
          </p:cNvPr>
          <p:cNvSpPr txBox="1"/>
          <p:nvPr/>
        </p:nvSpPr>
        <p:spPr>
          <a:xfrm>
            <a:off x="612775" y="190757"/>
            <a:ext cx="112215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предложения на целевое обучение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00000" y="612000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81FB8A36-EB0F-4FDA-AA27-5A03D14ED255}" type="slidenum">
              <a:rPr lang="ru-RU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11</a:t>
            </a:fld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AutoShape 4" descr="⬇ Скачать картинки 3d человечки финансы, стоковые фото 3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⬇ Скачать картинки 3d человечки финансы, стоковые фото 3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st2.depositphotos.com/3643473/6206/i/600/depositphotos_62060247-stock-photo-man-going-up-on-th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 descr="⬇ Скачать картинки Человечки для презентации, стоковые фото Человечки для  презентации в хорошем качестве | Depositphot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3" descr="E:\РАЗОВЫЕ ПРОЕКТЫ\Колибри\вариант 1\1x\15Монтажная область 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4" y="5400000"/>
            <a:ext cx="1880028" cy="17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telegram.org/ea4555c4-f3d0-4c5f-98d7-a8da1c9c3802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75" y="768102"/>
            <a:ext cx="5015139" cy="26624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9280" y="768102"/>
            <a:ext cx="3068866" cy="21728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6517" y="3130938"/>
            <a:ext cx="5727105" cy="27073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2764" y="4377941"/>
            <a:ext cx="3305175" cy="2352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860524" y="83417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60113" y="3120667"/>
            <a:ext cx="389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87442" y="448461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8146" y="4818316"/>
            <a:ext cx="2600325" cy="952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11103831" y="480780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4414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3560259"/>
            <a:ext cx="7657060" cy="29578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t="-371" r="43001" b="371"/>
          <a:stretch/>
        </p:blipFill>
        <p:spPr>
          <a:xfrm>
            <a:off x="8032725" y="560089"/>
            <a:ext cx="3560964" cy="5867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248000"/>
            <a:ext cx="2820042" cy="258630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0" y="-17256"/>
            <a:ext cx="2820042" cy="258630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00000" y="612000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81FB8A36-EB0F-4FDA-AA27-5A03D14ED255}" type="slidenum">
              <a:rPr lang="ru-RU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12</a:t>
            </a:fld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AutoShape 4" descr="⬇ Скачать картинки 3d человечки финансы, стоковые фото 3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⬇ Скачать картинки 3d человечки финансы, стоковые фото 3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st2.depositphotos.com/3643473/6206/i/600/depositphotos_62060247-stock-photo-man-going-up-on-th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 descr="⬇ Скачать картинки Человечки для презентации, стоковые фото Человечки для  презентации в хорошем качестве | Depositphot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telegram.org/ea4555c4-f3d0-4c5f-98d7-a8da1c9c3802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0374" y="5373566"/>
            <a:ext cx="2839657" cy="63534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648" y="617537"/>
            <a:ext cx="6191250" cy="2905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6" name="Прямоугольник 25"/>
          <p:cNvSpPr/>
          <p:nvPr/>
        </p:nvSpPr>
        <p:spPr>
          <a:xfrm>
            <a:off x="3300032" y="5373566"/>
            <a:ext cx="2883054" cy="63534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5812971" y="2775858"/>
            <a:ext cx="2524664" cy="2597708"/>
          </a:xfrm>
          <a:custGeom>
            <a:avLst/>
            <a:gdLst>
              <a:gd name="connsiteX0" fmla="*/ 0 w 1774371"/>
              <a:gd name="connsiteY0" fmla="*/ 1385253 h 1385253"/>
              <a:gd name="connsiteX1" fmla="*/ 457200 w 1774371"/>
              <a:gd name="connsiteY1" fmla="*/ 525281 h 1385253"/>
              <a:gd name="connsiteX2" fmla="*/ 1055914 w 1774371"/>
              <a:gd name="connsiteY2" fmla="*/ 57195 h 1385253"/>
              <a:gd name="connsiteX3" fmla="*/ 1774371 w 1774371"/>
              <a:gd name="connsiteY3" fmla="*/ 24538 h 138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4371" h="1385253">
                <a:moveTo>
                  <a:pt x="0" y="1385253"/>
                </a:moveTo>
                <a:cubicBezTo>
                  <a:pt x="140607" y="1065938"/>
                  <a:pt x="281214" y="746624"/>
                  <a:pt x="457200" y="525281"/>
                </a:cubicBezTo>
                <a:cubicBezTo>
                  <a:pt x="633186" y="303938"/>
                  <a:pt x="836386" y="140652"/>
                  <a:pt x="1055914" y="57195"/>
                </a:cubicBezTo>
                <a:cubicBezTo>
                  <a:pt x="1275443" y="-26262"/>
                  <a:pt x="1524907" y="-862"/>
                  <a:pt x="1774371" y="24538"/>
                </a:cubicBezTo>
              </a:path>
            </a:pathLst>
          </a:custGeom>
          <a:noFill/>
          <a:ln w="53975">
            <a:solidFill>
              <a:srgbClr val="FF0000"/>
            </a:solidFill>
            <a:headEnd w="med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485779" y="60869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2025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367F6290-172A-4520-B683-C995B9E66BEA}"/>
              </a:ext>
            </a:extLst>
          </p:cNvPr>
          <p:cNvSpPr txBox="1"/>
          <p:nvPr/>
        </p:nvSpPr>
        <p:spPr>
          <a:xfrm>
            <a:off x="612775" y="190757"/>
            <a:ext cx="112215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предложения на целевое обучение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975" y="6518150"/>
            <a:ext cx="11278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*Предложение можно подать в образовательную организацию в бумажном виде (форма постановление №555)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2764971" y="4582886"/>
            <a:ext cx="5900058" cy="2047573"/>
          </a:xfrm>
          <a:custGeom>
            <a:avLst/>
            <a:gdLst>
              <a:gd name="connsiteX0" fmla="*/ 0 w 5900058"/>
              <a:gd name="connsiteY0" fmla="*/ 1415143 h 2047573"/>
              <a:gd name="connsiteX1" fmla="*/ 2438400 w 5900058"/>
              <a:gd name="connsiteY1" fmla="*/ 2035628 h 2047573"/>
              <a:gd name="connsiteX2" fmla="*/ 5279572 w 5900058"/>
              <a:gd name="connsiteY2" fmla="*/ 925285 h 2047573"/>
              <a:gd name="connsiteX3" fmla="*/ 5900058 w 5900058"/>
              <a:gd name="connsiteY3" fmla="*/ 0 h 204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058" h="2047573">
                <a:moveTo>
                  <a:pt x="0" y="1415143"/>
                </a:moveTo>
                <a:cubicBezTo>
                  <a:pt x="779235" y="1766207"/>
                  <a:pt x="1558471" y="2117271"/>
                  <a:pt x="2438400" y="2035628"/>
                </a:cubicBezTo>
                <a:cubicBezTo>
                  <a:pt x="3318329" y="1953985"/>
                  <a:pt x="4702629" y="1264556"/>
                  <a:pt x="5279572" y="925285"/>
                </a:cubicBezTo>
                <a:cubicBezTo>
                  <a:pt x="5856515" y="586014"/>
                  <a:pt x="5878286" y="293007"/>
                  <a:pt x="5900058" y="0"/>
                </a:cubicBezTo>
              </a:path>
            </a:pathLst>
          </a:custGeom>
          <a:noFill/>
          <a:ln w="60325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9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248000"/>
            <a:ext cx="2820042" cy="2586309"/>
          </a:xfrm>
          <a:prstGeom prst="rect">
            <a:avLst/>
          </a:prstGeom>
        </p:spPr>
      </p:pic>
      <p:sp>
        <p:nvSpPr>
          <p:cNvPr id="185" name="PlaceHolder 1"/>
          <p:cNvSpPr>
            <a:spLocks noGrp="1"/>
          </p:cNvSpPr>
          <p:nvPr>
            <p:ph type="sldNum" idx="4294967295"/>
          </p:nvPr>
        </p:nvSpPr>
        <p:spPr>
          <a:xfrm>
            <a:off x="9078780" y="615680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67542B4-A325-4B44-8BC6-18AF5317A2DA}" type="slidenum">
              <a:rPr lang="ru-RU" sz="1600" b="0" strike="noStrike" spc="-1">
                <a:solidFill>
                  <a:srgbClr val="000000"/>
                </a:solidFill>
                <a:latin typeface="Calibri"/>
              </a:rPr>
              <a:t>13</a:t>
            </a:fld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6" name="AutoShape 4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87" name="AutoShape 6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88" name="AutoShape 8"/>
          <p:cNvSpPr/>
          <p:nvPr/>
        </p:nvSpPr>
        <p:spPr>
          <a:xfrm>
            <a:off x="460440" y="1602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89" name="AutoShape 10"/>
          <p:cNvSpPr/>
          <p:nvPr/>
        </p:nvSpPr>
        <p:spPr>
          <a:xfrm>
            <a:off x="612720" y="31284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93" name="TextBox 11"/>
          <p:cNvSpPr/>
          <p:nvPr/>
        </p:nvSpPr>
        <p:spPr>
          <a:xfrm>
            <a:off x="764279" y="190800"/>
            <a:ext cx="10963299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Как посмотреть примеры составления предложений у коллег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0" y="-17256"/>
            <a:ext cx="2820042" cy="25863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53600" y="5932714"/>
            <a:ext cx="1627643" cy="224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46571" y="6156800"/>
            <a:ext cx="1589315" cy="28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E:\РАЗОВЫЕ ПРОЕКТЫ\Колибри\вариант 1\1x\15Монтажная область 2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4" y="5400000"/>
            <a:ext cx="1880028" cy="17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920" y="768188"/>
            <a:ext cx="6656144" cy="3374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9982" y="2569053"/>
            <a:ext cx="6374718" cy="42372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074" name="Picture 2" descr="https://avatars.mds.yandex.net/i?id=3e53ad0c1dccc25743510c94f1da023090034905-8318113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8544" y="4250681"/>
            <a:ext cx="3203724" cy="22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120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248000"/>
            <a:ext cx="2820042" cy="258630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0" y="-17256"/>
            <a:ext cx="2820042" cy="2586309"/>
          </a:xfrm>
          <a:prstGeom prst="rect">
            <a:avLst/>
          </a:prstGeom>
        </p:spPr>
      </p:pic>
      <p:sp>
        <p:nvSpPr>
          <p:cNvPr id="57" name="TextBox 11">
            <a:extLst>
              <a:ext uri="{FF2B5EF4-FFF2-40B4-BE49-F238E27FC236}">
                <a16:creationId xmlns:a16="http://schemas.microsoft.com/office/drawing/2014/main" id="{367F6290-172A-4520-B683-C995B9E66BEA}"/>
              </a:ext>
            </a:extLst>
          </p:cNvPr>
          <p:cNvSpPr txBox="1"/>
          <p:nvPr/>
        </p:nvSpPr>
        <p:spPr>
          <a:xfrm>
            <a:off x="2231330" y="190757"/>
            <a:ext cx="9602986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предложений на целевое обучение,</a:t>
            </a:r>
          </a:p>
          <a:p>
            <a:pPr algn="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текущая статистика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00000" y="612000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81FB8A36-EB0F-4FDA-AA27-5A03D14ED255}" type="slidenum">
              <a:rPr lang="ru-RU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14</a:t>
            </a:fld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AutoShape 4" descr="⬇ Скачать картинки 3d человечки финансы, стоковые фото 3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⬇ Скачать картинки 3d человечки финансы, стоковые фото 3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st2.depositphotos.com/3643473/6206/i/600/depositphotos_62060247-stock-photo-man-going-up-on-th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 descr="⬇ Скачать картинки Человечки для презентации, стоковые фото Человечки для  презентации в хорошем качестве | Depositphot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3" descr="E:\РАЗОВЫЕ ПРОЕКТЫ\Колибри\вариант 1\1x\15Монтажная область 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4" y="5400000"/>
            <a:ext cx="1880028" cy="17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04374" y="5264649"/>
            <a:ext cx="7163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Всего было сделано 368 предложений 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75 работодателями на заключение 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1200 договоров!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6646" y="400794"/>
            <a:ext cx="2188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400" b="1">
                <a:solidFill>
                  <a:srgbClr val="FF0000"/>
                </a:solidFill>
              </a:defRPr>
            </a:lvl1pPr>
          </a:lstStyle>
          <a:p>
            <a:r>
              <a:rPr lang="ru-RU" dirty="0"/>
              <a:t>ТОП - 10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751560"/>
              </p:ext>
            </p:extLst>
          </p:nvPr>
        </p:nvGraphicFramePr>
        <p:xfrm>
          <a:off x="1054048" y="1155726"/>
          <a:ext cx="9929637" cy="418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7297">
                  <a:extLst>
                    <a:ext uri="{9D8B030D-6E8A-4147-A177-3AD203B41FA5}">
                      <a16:colId xmlns:a16="http://schemas.microsoft.com/office/drawing/2014/main" val="4257069231"/>
                    </a:ext>
                  </a:extLst>
                </a:gridCol>
                <a:gridCol w="1607011">
                  <a:extLst>
                    <a:ext uri="{9D8B030D-6E8A-4147-A177-3AD203B41FA5}">
                      <a16:colId xmlns:a16="http://schemas.microsoft.com/office/drawing/2014/main" val="3814916912"/>
                    </a:ext>
                  </a:extLst>
                </a:gridCol>
                <a:gridCol w="1945329">
                  <a:extLst>
                    <a:ext uri="{9D8B030D-6E8A-4147-A177-3AD203B41FA5}">
                      <a16:colId xmlns:a16="http://schemas.microsoft.com/office/drawing/2014/main" val="3981809019"/>
                    </a:ext>
                  </a:extLst>
                </a:gridCol>
              </a:tblGrid>
              <a:tr h="52333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Организация</a:t>
                      </a:r>
                      <a:endParaRPr lang="ru-RU" sz="1600" b="0" i="0" u="none" strike="noStrike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Количество предложений</a:t>
                      </a:r>
                      <a:endParaRPr lang="ru-RU" sz="1600" b="0" i="0" u="none" strike="noStrike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Кол-во договоров в предложениях</a:t>
                      </a:r>
                      <a:endParaRPr lang="ru-RU" sz="1600" b="0" i="0" u="none" strike="noStrike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2526870"/>
                  </a:ext>
                </a:extLst>
              </a:tr>
              <a:tr h="26166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МИНИСТЕРСТВО ЗДРАВООХРАНЕНИЯ ПЕРМСКОГО КРАЯ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52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107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46820831"/>
                  </a:ext>
                </a:extLst>
              </a:tr>
              <a:tr h="26166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АКЦИОНЕРНОЕ ОБЩЕСТВО "ГАЛОПОЛИМЕР ПЕРМЬ"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31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117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1252713"/>
                  </a:ext>
                </a:extLst>
              </a:tr>
              <a:tr h="26166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"Филиал ""Пермский"""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28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136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28478002"/>
                  </a:ext>
                </a:extLst>
              </a:tr>
              <a:tr h="26166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"АКЦИОНЕРНОЕ ОБЩЕСТВО ""СОЛИКАМСКБУМПРОМ"""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25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200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6040740"/>
                  </a:ext>
                </a:extLst>
              </a:tr>
              <a:tr h="52333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"ОБЩЕСТВО С ОГРАНИЧЕННОЙ ОТВЕТСТВЕННОСТЬЮ ""АГРОФИРМА ""ТРУД"""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25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59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49260594"/>
                  </a:ext>
                </a:extLst>
              </a:tr>
              <a:tr h="52333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Филиал 'Азот' АО 'Объединенная химическая компания 'УРАЛХИМ' в городе Березники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22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40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5878723"/>
                  </a:ext>
                </a:extLst>
              </a:tr>
              <a:tr h="52333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"Свердловская дирекция инфраструктуры - структурное подразделение Центральной дирекции инфраструктуры - филиала ОАО ""РЖД"""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17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52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4248593"/>
                  </a:ext>
                </a:extLst>
              </a:tr>
              <a:tr h="26166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"Открытое акционерное общество ""Губахинский кокс"""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16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22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7205357"/>
                  </a:ext>
                </a:extLst>
              </a:tr>
              <a:tr h="52333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АКЦИОНЕРНОЕ ОБЩЕСТВО "АВИАЦИОННЫЕ РЕДУКТОРА И ТРАНСМИССИИ - ПЕРМСКИЕ МОТОРЫ"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9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26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31074800"/>
                  </a:ext>
                </a:extLst>
              </a:tr>
              <a:tr h="26166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ОБЩЕСТВО С ОГРАНИЧЕННОЙ ОТВЕТСТВЕННОСТЬЮ "АВИСМА"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7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30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0969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511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248000"/>
            <a:ext cx="2820042" cy="258630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0" y="-17256"/>
            <a:ext cx="2820042" cy="2586309"/>
          </a:xfrm>
          <a:prstGeom prst="rect">
            <a:avLst/>
          </a:prstGeom>
        </p:spPr>
      </p:pic>
      <p:sp>
        <p:nvSpPr>
          <p:cNvPr id="57" name="TextBox 11">
            <a:extLst>
              <a:ext uri="{FF2B5EF4-FFF2-40B4-BE49-F238E27FC236}">
                <a16:creationId xmlns:a16="http://schemas.microsoft.com/office/drawing/2014/main" id="{367F6290-172A-4520-B683-C995B9E66BEA}"/>
              </a:ext>
            </a:extLst>
          </p:cNvPr>
          <p:cNvSpPr txBox="1"/>
          <p:nvPr/>
        </p:nvSpPr>
        <p:spPr>
          <a:xfrm>
            <a:off x="2231330" y="190757"/>
            <a:ext cx="9602986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предложений на целевое обучение,</a:t>
            </a:r>
          </a:p>
          <a:p>
            <a:pPr algn="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текущая статистика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00000" y="612000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81FB8A36-EB0F-4FDA-AA27-5A03D14ED255}" type="slidenum">
              <a:rPr lang="ru-RU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15</a:t>
            </a:fld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AutoShape 4" descr="⬇ Скачать картинки 3d человечки финансы, стоковые фото 3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⬇ Скачать картинки 3d человечки финансы, стоковые фото 3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st2.depositphotos.com/3643473/6206/i/600/depositphotos_62060247-stock-photo-man-going-up-on-th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 descr="⬇ Скачать картинки Человечки для презентации, стоковые фото Человечки для  презентации в хорошем качестве | Depositphot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3" descr="E:\РАЗОВЫЕ ПРОЕКТЫ\Колибри\вариант 1\1x\15Монтажная область 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4" y="5400000"/>
            <a:ext cx="1880028" cy="17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5" y="919247"/>
            <a:ext cx="11659296" cy="3065280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11063111" y="3366598"/>
            <a:ext cx="372534" cy="1583026"/>
          </a:xfrm>
          <a:prstGeom prst="straightConnector1">
            <a:avLst/>
          </a:prstGeom>
          <a:ln w="508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523189" y="4660708"/>
            <a:ext cx="707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17"/>
          <a:stretch/>
        </p:blipFill>
        <p:spPr>
          <a:xfrm>
            <a:off x="2488849" y="3922051"/>
            <a:ext cx="7584898" cy="286090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8873067" y="5091289"/>
            <a:ext cx="1016000" cy="4498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5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248000"/>
            <a:ext cx="2820042" cy="2586309"/>
          </a:xfrm>
          <a:prstGeom prst="rect">
            <a:avLst/>
          </a:prstGeom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480854" y="1275898"/>
            <a:ext cx="460851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5400" dirty="0">
                <a:solidFill>
                  <a:srgbClr val="FF0000"/>
                </a:solidFill>
                <a:latin typeface="Arial" panose="020B0604020202020204" pitchFamily="34" charset="0"/>
              </a:rPr>
              <a:t>Вы можете задать нам вопросы!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00000" y="6120000"/>
            <a:ext cx="2743200" cy="365125"/>
          </a:xfrm>
        </p:spPr>
        <p:txBody>
          <a:bodyPr/>
          <a:lstStyle/>
          <a:p>
            <a:fld id="{81FB8A36-EB0F-4FDA-AA27-5A03D14ED255}" type="slidenum">
              <a:rPr lang="ru-RU" sz="1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fld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894" y="1093567"/>
            <a:ext cx="4657748" cy="46577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0" y="-17256"/>
            <a:ext cx="2820042" cy="2586309"/>
          </a:xfrm>
          <a:prstGeom prst="rect">
            <a:avLst/>
          </a:prstGeom>
        </p:spPr>
      </p:pic>
      <p:pic>
        <p:nvPicPr>
          <p:cNvPr id="12" name="Picture 3" descr="E:\РАЗОВЫЕ ПРОЕКТЫ\Колибри\вариант 1\1x\15Монтажная область 2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4" y="5400000"/>
            <a:ext cx="1880028" cy="17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14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248000"/>
            <a:ext cx="2820042" cy="258630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0" y="-17256"/>
            <a:ext cx="2820042" cy="2586309"/>
          </a:xfrm>
          <a:prstGeom prst="rect">
            <a:avLst/>
          </a:prstGeom>
        </p:spPr>
      </p:pic>
      <p:sp>
        <p:nvSpPr>
          <p:cNvPr id="57" name="TextBox 11">
            <a:extLst>
              <a:ext uri="{FF2B5EF4-FFF2-40B4-BE49-F238E27FC236}">
                <a16:creationId xmlns:a16="http://schemas.microsoft.com/office/drawing/2014/main" id="{367F6290-172A-4520-B683-C995B9E66BEA}"/>
              </a:ext>
            </a:extLst>
          </p:cNvPr>
          <p:cNvSpPr txBox="1"/>
          <p:nvPr/>
        </p:nvSpPr>
        <p:spPr>
          <a:xfrm>
            <a:off x="1242390" y="190757"/>
            <a:ext cx="10591926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00000" y="612000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81FB8A36-EB0F-4FDA-AA27-5A03D14ED255}" type="slidenum">
              <a:rPr lang="ru-RU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2</a:t>
            </a:fld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AutoShape 4" descr="⬇ Скачать картинки 3d человечки финансы, стоковые фото 3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⬇ Скачать картинки 3d человечки финансы, стоковые фото 3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st2.depositphotos.com/3643473/6206/i/600/depositphotos_62060247-stock-photo-man-going-up-on-th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 descr="⬇ Скачать картинки Человечки для презентации, стоковые фото Человечки для  презентации в хорошем качестве | Depositphot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3" descr="E:\РАЗОВЫЕ ПРОЕКТЫ\Колибри\вариант 1\1x\15Монтажная область 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4" y="5400000"/>
            <a:ext cx="1880028" cy="17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3" descr="blob:https://web.telegram.org/fff081d0-7cbd-4b56-a850-3b79c4c6132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b="32027"/>
          <a:stretch/>
        </p:blipFill>
        <p:spPr>
          <a:xfrm>
            <a:off x="1010262" y="470359"/>
            <a:ext cx="3537449" cy="52185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3767" y="4210946"/>
            <a:ext cx="2378107" cy="23781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7637" y="2079390"/>
            <a:ext cx="1521721" cy="1371221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l="-604" r="604"/>
          <a:stretch/>
        </p:blipFill>
        <p:spPr>
          <a:xfrm>
            <a:off x="7698441" y="2121062"/>
            <a:ext cx="1386785" cy="122764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00604" y="2106387"/>
            <a:ext cx="1360822" cy="1360822"/>
          </a:xfrm>
          <a:prstGeom prst="rect">
            <a:avLst/>
          </a:prstGeom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5874506" y="424397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464C55"/>
                </a:solidFill>
                <a:latin typeface="Roboto"/>
              </a:rPr>
              <a:t>ЦОПП имеет в структуре Базовый центр содействия трудоустройству выпускников, координирующий работу центров карьеры всех образовательных организаций, подведомственных Министерству образования и науки Пермского края.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1845" y="1854477"/>
            <a:ext cx="1704866" cy="1711552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5593" y="1748016"/>
            <a:ext cx="1945553" cy="1785095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701874" y="578913"/>
            <a:ext cx="61324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464C55"/>
              </a:solidFill>
              <a:latin typeface="Roboto"/>
            </a:endParaRPr>
          </a:p>
          <a:p>
            <a:r>
              <a:rPr lang="ru-RU" dirty="0">
                <a:solidFill>
                  <a:srgbClr val="464C55"/>
                </a:solidFill>
                <a:latin typeface="Roboto"/>
              </a:rPr>
              <a:t>КГАУ «ЦОПП Пермского края» – координатор и оператор региональных и федеральных проектов</a:t>
            </a:r>
            <a:r>
              <a:rPr lang="en-US" dirty="0">
                <a:solidFill>
                  <a:srgbClr val="464C55"/>
                </a:solidFill>
                <a:latin typeface="Roboto"/>
              </a:rPr>
              <a:t> </a:t>
            </a:r>
            <a:r>
              <a:rPr lang="ru-RU" dirty="0">
                <a:solidFill>
                  <a:srgbClr val="464C55"/>
                </a:solidFill>
                <a:latin typeface="Roboto"/>
              </a:rPr>
              <a:t>в сфере образования и трудоустройства.</a:t>
            </a:r>
          </a:p>
          <a:p>
            <a:r>
              <a:rPr lang="ru-RU" dirty="0">
                <a:solidFill>
                  <a:srgbClr val="464C55"/>
                </a:solidFill>
                <a:latin typeface="Roboto"/>
              </a:rPr>
              <a:t>Пермского края.</a:t>
            </a:r>
          </a:p>
        </p:txBody>
      </p:sp>
    </p:spTree>
    <p:extLst>
      <p:ext uri="{BB962C8B-B14F-4D97-AF65-F5344CB8AC3E}">
        <p14:creationId xmlns:p14="http://schemas.microsoft.com/office/powerpoint/2010/main" val="235694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429" y="4271691"/>
            <a:ext cx="2820042" cy="258630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37"/>
            <a:ext cx="2820042" cy="2586309"/>
          </a:xfrm>
          <a:prstGeom prst="rect">
            <a:avLst/>
          </a:prstGeom>
        </p:spPr>
      </p:pic>
      <p:sp>
        <p:nvSpPr>
          <p:cNvPr id="57" name="TextBox 11">
            <a:extLst>
              <a:ext uri="{FF2B5EF4-FFF2-40B4-BE49-F238E27FC236}">
                <a16:creationId xmlns:a16="http://schemas.microsoft.com/office/drawing/2014/main" id="{367F6290-172A-4520-B683-C995B9E66BEA}"/>
              </a:ext>
            </a:extLst>
          </p:cNvPr>
          <p:cNvSpPr txBox="1"/>
          <p:nvPr/>
        </p:nvSpPr>
        <p:spPr>
          <a:xfrm>
            <a:off x="1242390" y="190757"/>
            <a:ext cx="10591926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механизмов прозрачности системы подготовки кадров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00000" y="612000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81FB8A36-EB0F-4FDA-AA27-5A03D14ED255}" type="slidenum">
              <a:rPr lang="ru-RU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3</a:t>
            </a:fld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AutoShape 4" descr="⬇ Скачать картинки 3d человечки финансы, стоковые фото 3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⬇ Скачать картинки 3d человечки финансы, стоковые фото 3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st2.depositphotos.com/3643473/6206/i/600/depositphotos_62060247-stock-photo-man-going-up-on-th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 descr="⬇ Скачать картинки Человечки для презентации, стоковые фото Человечки для  презентации в хорошем качестве | Depositphot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3" descr="E:\РАЗОВЫЕ ПРОЕКТЫ\Колибри\вариант 1\1x\15Монтажная область 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4" y="5400000"/>
            <a:ext cx="1880028" cy="17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765175" y="712490"/>
          <a:ext cx="10978025" cy="522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5" name="Picture 4" descr="Инструкция по электронной регистрации в службе занятости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86" y="2574737"/>
            <a:ext cx="838023" cy="838023"/>
          </a:xfrm>
          <a:prstGeom prst="rect">
            <a:avLst/>
          </a:prstGeom>
          <a:noFill/>
          <a:ln w="444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218386847"/>
              </p:ext>
            </p:extLst>
          </p:nvPr>
        </p:nvGraphicFramePr>
        <p:xfrm>
          <a:off x="5050970" y="3875435"/>
          <a:ext cx="3396343" cy="2799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14686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-16840" y="-17256"/>
            <a:ext cx="12208840" cy="687525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9" y="595561"/>
            <a:ext cx="1856330" cy="185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7760306" y="1023532"/>
            <a:ext cx="3997882" cy="390299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142" y="4271691"/>
            <a:ext cx="2820042" cy="258630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0" y="-17256"/>
            <a:ext cx="2820042" cy="258630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00000" y="612000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81FB8A36-EB0F-4FDA-AA27-5A03D14ED255}" type="slidenum">
              <a:rPr lang="ru-RU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4</a:t>
            </a:fld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AutoShape 4" descr="⬇ Скачать картинки 3d человечки финансы, стоковые фото 3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⬇ Скачать картинки 3d человечки финансы, стоковые фото 3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st2.depositphotos.com/3643473/6206/i/600/depositphotos_62060247-stock-photo-man-going-up-on-th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 descr="⬇ Скачать картинки Человечки для презентации, стоковые фото Человечки для  презентации в хорошем качестве | Depositphot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3" descr="E:\РАЗОВЫЕ ПРОЕКТЫ\Колибри\вариант 1\1x\15Монтажная область 2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4" y="5400000"/>
            <a:ext cx="1880028" cy="17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2946" y="2650206"/>
            <a:ext cx="930060" cy="101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851" y="2571127"/>
            <a:ext cx="982041" cy="98204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976" y="2631914"/>
            <a:ext cx="982041" cy="9820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024" y="1607961"/>
            <a:ext cx="982041" cy="9820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18" y="2612960"/>
            <a:ext cx="1136440" cy="983366"/>
          </a:xfrm>
          <a:prstGeom prst="rect">
            <a:avLst/>
          </a:prstGeom>
          <a:noFill/>
        </p:spPr>
      </p:pic>
      <p:sp>
        <p:nvSpPr>
          <p:cNvPr id="14" name="Дуга 13"/>
          <p:cNvSpPr/>
          <p:nvPr/>
        </p:nvSpPr>
        <p:spPr>
          <a:xfrm>
            <a:off x="917575" y="190758"/>
            <a:ext cx="2687759" cy="6294368"/>
          </a:xfrm>
          <a:prstGeom prst="arc">
            <a:avLst>
              <a:gd name="adj1" fmla="val 6350568"/>
              <a:gd name="adj2" fmla="val 12878517"/>
            </a:avLst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81" y="4253806"/>
            <a:ext cx="1136440" cy="983366"/>
          </a:xfrm>
          <a:prstGeom prst="rect">
            <a:avLst/>
          </a:prstGeom>
          <a:noFill/>
        </p:spPr>
      </p:pic>
      <p:sp>
        <p:nvSpPr>
          <p:cNvPr id="11" name="Дуга 10"/>
          <p:cNvSpPr/>
          <p:nvPr/>
        </p:nvSpPr>
        <p:spPr>
          <a:xfrm>
            <a:off x="6352442" y="434226"/>
            <a:ext cx="5644379" cy="5340834"/>
          </a:xfrm>
          <a:prstGeom prst="arc">
            <a:avLst>
              <a:gd name="adj1" fmla="val 1881825"/>
              <a:gd name="adj2" fmla="val 14446230"/>
            </a:avLst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3524765" y="-668732"/>
            <a:ext cx="8377120" cy="7546750"/>
          </a:xfrm>
          <a:prstGeom prst="arc">
            <a:avLst>
              <a:gd name="adj1" fmla="val 6840101"/>
              <a:gd name="adj2" fmla="val 12936664"/>
            </a:avLst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12910" y="3663641"/>
            <a:ext cx="170826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Предприятия и организации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55392" y="5575004"/>
            <a:ext cx="2285875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ВУЗы и Колледжи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62396" y="6075518"/>
            <a:ext cx="2285875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Школы</a:t>
            </a:r>
          </a:p>
        </p:txBody>
      </p:sp>
      <p:pic>
        <p:nvPicPr>
          <p:cNvPr id="33" name="Рисунок 22" descr="Аудитория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742520" y="3613023"/>
            <a:ext cx="1105072" cy="1112075"/>
          </a:xfrm>
          <a:prstGeom prst="rect">
            <a:avLst/>
          </a:prstGeom>
          <a:ln w="0">
            <a:noFill/>
          </a:ln>
        </p:spPr>
      </p:pic>
      <p:pic>
        <p:nvPicPr>
          <p:cNvPr id="35" name="Рисунок 22" descr="Аудитория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708918" y="2202355"/>
            <a:ext cx="1105072" cy="1112075"/>
          </a:xfrm>
          <a:prstGeom prst="rect">
            <a:avLst/>
          </a:prstGeom>
          <a:ln w="0">
            <a:noFill/>
          </a:ln>
        </p:spPr>
      </p:pic>
      <p:pic>
        <p:nvPicPr>
          <p:cNvPr id="36" name="Рисунок 22" descr="Аудитория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187576" y="4823140"/>
            <a:ext cx="1105072" cy="1112075"/>
          </a:xfrm>
          <a:prstGeom prst="rect">
            <a:avLst/>
          </a:prstGeom>
          <a:ln w="0">
            <a:noFill/>
          </a:ln>
        </p:spPr>
      </p:pic>
      <p:pic>
        <p:nvPicPr>
          <p:cNvPr id="32" name="Picture 4" descr="Инструкция по электронной регистрации в службе занятости ...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255" y="1141696"/>
            <a:ext cx="838023" cy="838023"/>
          </a:xfrm>
          <a:prstGeom prst="rect">
            <a:avLst/>
          </a:prstGeom>
          <a:noFill/>
          <a:ln w="444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вал 36"/>
          <p:cNvSpPr/>
          <p:nvPr/>
        </p:nvSpPr>
        <p:spPr>
          <a:xfrm>
            <a:off x="7269238" y="4231217"/>
            <a:ext cx="1011552" cy="9988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/>
              <a:t>Иные плат-</a:t>
            </a:r>
          </a:p>
          <a:p>
            <a:pPr algn="ctr"/>
            <a:r>
              <a:rPr lang="ru-RU" sz="1600" b="1" dirty="0"/>
              <a:t>формы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87502" y="5199562"/>
            <a:ext cx="2285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Рынок трудовых ресурсов</a:t>
            </a:r>
          </a:p>
        </p:txBody>
      </p:sp>
      <p:pic>
        <p:nvPicPr>
          <p:cNvPr id="40" name="Picture 4" descr="Инструкция по электронной регистрации в службе занятости ...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86" y="1137168"/>
            <a:ext cx="838023" cy="838023"/>
          </a:xfrm>
          <a:prstGeom prst="rect">
            <a:avLst/>
          </a:prstGeom>
          <a:noFill/>
          <a:ln w="444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Инструкция по электронной регистрации в службе занятости ...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750" y="1137167"/>
            <a:ext cx="838023" cy="838023"/>
          </a:xfrm>
          <a:prstGeom prst="rect">
            <a:avLst/>
          </a:prstGeom>
          <a:noFill/>
          <a:ln w="444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Прямая со стрелкой 48"/>
          <p:cNvCxnSpPr/>
          <p:nvPr/>
        </p:nvCxnSpPr>
        <p:spPr>
          <a:xfrm flipV="1">
            <a:off x="7187976" y="2057053"/>
            <a:ext cx="186551" cy="464135"/>
          </a:xfrm>
          <a:prstGeom prst="straightConnector1">
            <a:avLst/>
          </a:prstGeom>
          <a:ln w="539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7369374" y="3753699"/>
            <a:ext cx="244124" cy="412304"/>
          </a:xfrm>
          <a:prstGeom prst="straightConnector1">
            <a:avLst/>
          </a:prstGeom>
          <a:ln w="539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7660277" y="3122934"/>
            <a:ext cx="472269" cy="7006"/>
          </a:xfrm>
          <a:prstGeom prst="straightConnector1">
            <a:avLst/>
          </a:prstGeom>
          <a:ln w="539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8107149" y="1915542"/>
            <a:ext cx="425127" cy="54429"/>
          </a:xfrm>
          <a:prstGeom prst="straightConnector1">
            <a:avLst/>
          </a:prstGeom>
          <a:ln w="539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Стрелка вправо 80"/>
          <p:cNvSpPr/>
          <p:nvPr/>
        </p:nvSpPr>
        <p:spPr>
          <a:xfrm rot="16200000">
            <a:off x="2770503" y="2287104"/>
            <a:ext cx="906850" cy="5441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трелка вправо 81"/>
          <p:cNvSpPr/>
          <p:nvPr/>
        </p:nvSpPr>
        <p:spPr>
          <a:xfrm rot="16200000">
            <a:off x="5307574" y="2287104"/>
            <a:ext cx="906850" cy="5441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трелка вправо 82"/>
          <p:cNvSpPr/>
          <p:nvPr/>
        </p:nvSpPr>
        <p:spPr>
          <a:xfrm>
            <a:off x="3980050" y="1284088"/>
            <a:ext cx="906850" cy="5441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трелка вправо 83"/>
          <p:cNvSpPr/>
          <p:nvPr/>
        </p:nvSpPr>
        <p:spPr>
          <a:xfrm>
            <a:off x="6196043" y="1275898"/>
            <a:ext cx="906850" cy="5441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7780612" y="762579"/>
            <a:ext cx="113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Вакансии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033504" y="478759"/>
            <a:ext cx="196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Предложения о</a:t>
            </a:r>
          </a:p>
          <a:p>
            <a:r>
              <a:rPr lang="ru-RU" b="1" dirty="0">
                <a:solidFill>
                  <a:srgbClr val="0070C0"/>
                </a:solidFill>
              </a:rPr>
              <a:t>заключении ЦД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423335" y="478759"/>
            <a:ext cx="196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Предложения о</a:t>
            </a:r>
          </a:p>
          <a:p>
            <a:r>
              <a:rPr lang="ru-RU" b="1" dirty="0">
                <a:solidFill>
                  <a:srgbClr val="00B050"/>
                </a:solidFill>
              </a:rPr>
              <a:t>заключении ЦД</a:t>
            </a:r>
          </a:p>
        </p:txBody>
      </p:sp>
      <p:cxnSp>
        <p:nvCxnSpPr>
          <p:cNvPr id="88" name="Прямая со стрелкой 87"/>
          <p:cNvCxnSpPr/>
          <p:nvPr/>
        </p:nvCxnSpPr>
        <p:spPr>
          <a:xfrm flipV="1">
            <a:off x="8212344" y="4203489"/>
            <a:ext cx="423296" cy="312845"/>
          </a:xfrm>
          <a:prstGeom prst="straightConnector1">
            <a:avLst/>
          </a:prstGeom>
          <a:ln w="539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Стрелка вправо 89"/>
          <p:cNvSpPr/>
          <p:nvPr/>
        </p:nvSpPr>
        <p:spPr>
          <a:xfrm>
            <a:off x="8177501" y="1251636"/>
            <a:ext cx="906850" cy="5441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11">
            <a:extLst>
              <a:ext uri="{FF2B5EF4-FFF2-40B4-BE49-F238E27FC236}">
                <a16:creationId xmlns:a16="http://schemas.microsoft.com/office/drawing/2014/main" id="{367F6290-172A-4520-B683-C995B9E66BEA}"/>
              </a:ext>
            </a:extLst>
          </p:cNvPr>
          <p:cNvSpPr txBox="1"/>
          <p:nvPr/>
        </p:nvSpPr>
        <p:spPr>
          <a:xfrm>
            <a:off x="2231330" y="190757"/>
            <a:ext cx="960298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Кадровое обеспечение (СПО и ВО)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203750" y="1538087"/>
            <a:ext cx="1894923" cy="27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600" b="1" dirty="0">
                <a:solidFill>
                  <a:srgbClr val="FF0000"/>
                </a:solidFill>
                <a:latin typeface="Montserrat" panose="00000500000000000000" pitchFamily="2" charset="-52"/>
              </a:rPr>
              <a:t>до 10 июня</a:t>
            </a:r>
          </a:p>
        </p:txBody>
      </p:sp>
    </p:spTree>
    <p:extLst>
      <p:ext uri="{BB962C8B-B14F-4D97-AF65-F5344CB8AC3E}">
        <p14:creationId xmlns:p14="http://schemas.microsoft.com/office/powerpoint/2010/main" val="152072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248000"/>
            <a:ext cx="2820042" cy="258630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0" y="-17256"/>
            <a:ext cx="2820042" cy="2586309"/>
          </a:xfrm>
          <a:prstGeom prst="rect">
            <a:avLst/>
          </a:prstGeom>
        </p:spPr>
      </p:pic>
      <p:sp>
        <p:nvSpPr>
          <p:cNvPr id="57" name="TextBox 11">
            <a:extLst>
              <a:ext uri="{FF2B5EF4-FFF2-40B4-BE49-F238E27FC236}">
                <a16:creationId xmlns:a16="http://schemas.microsoft.com/office/drawing/2014/main" id="{367F6290-172A-4520-B683-C995B9E66BEA}"/>
              </a:ext>
            </a:extLst>
          </p:cNvPr>
          <p:cNvSpPr txBox="1"/>
          <p:nvPr/>
        </p:nvSpPr>
        <p:spPr>
          <a:xfrm>
            <a:off x="1242390" y="190757"/>
            <a:ext cx="10591926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база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00000" y="612000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81FB8A36-EB0F-4FDA-AA27-5A03D14ED255}" type="slidenum">
              <a:rPr lang="ru-RU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5</a:t>
            </a:fld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AutoShape 4" descr="⬇ Скачать картинки 3d человечки финансы, стоковые фото 3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⬇ Скачать картинки 3d человечки финансы, стоковые фото 3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st2.depositphotos.com/3643473/6206/i/600/depositphotos_62060247-stock-photo-man-going-up-on-th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 descr="⬇ Скачать картинки Человечки для презентации, стоковые фото Человечки для  презентации в хорошем качестве | Depositphot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3" descr="E:\РАЗОВЫЕ ПРОЕКТЫ\Колибри\вариант 1\1x\15Монтажная область 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4" y="5400000"/>
            <a:ext cx="1880028" cy="17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10492" y="1141871"/>
            <a:ext cx="10440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64C55"/>
                </a:solidFill>
                <a:latin typeface="Roboto"/>
              </a:rPr>
              <a:t>Федеральный закон от 29 декабря 2012 г. N 273-ФЗ "Об образовании в Российской Федерации"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34209" y="1836602"/>
            <a:ext cx="29514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22272F"/>
                </a:solidFill>
                <a:latin typeface="PT Serif" panose="020A0603040505020204" pitchFamily="18" charset="-52"/>
              </a:rPr>
              <a:t>Статья 56. Целевое обучение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09961" y="3208029"/>
            <a:ext cx="10441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64C55"/>
                </a:solidFill>
                <a:latin typeface="Roboto"/>
              </a:rPr>
              <a:t>Постановление Правительства Российской Федерации от 27 апреля 2024 г. N 555 "О целевом обучении по образовательным программам среднего профессионального и высшего образования"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10148" y="2168982"/>
            <a:ext cx="10079226" cy="8617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PT Serif" panose="020A0603040505020204" pitchFamily="18" charset="-52"/>
              </a:rPr>
              <a:t>Целевое обучение</a:t>
            </a:r>
            <a:r>
              <a:rPr lang="ru-RU" sz="1400" dirty="0">
                <a:solidFill>
                  <a:schemeClr val="bg1"/>
                </a:solidFill>
                <a:latin typeface="PT Serif" panose="020A0603040505020204" pitchFamily="18" charset="-52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PT Serif" panose="020A0603040505020204" pitchFamily="18" charset="-52"/>
              </a:rPr>
              <a:t>- получение гражданином профессионального образования в соответствии с договором, предусматривающим трудоустройство гражданина по завершении им обучения и осуществление им трудовой деятельности в соответствии с полученной квалификацией.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2486" y="4256311"/>
            <a:ext cx="3799114" cy="234261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	Обязательно: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Материальное стимулирование во время обучения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Трудоустройство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14858" y="3984167"/>
            <a:ext cx="752934" cy="740229"/>
          </a:xfrm>
          <a:prstGeom prst="rect">
            <a:avLst/>
          </a:prstGeom>
          <a:solidFill>
            <a:schemeClr val="bg1"/>
          </a:solidFill>
          <a:ln w="539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947" y="4030375"/>
            <a:ext cx="585771" cy="64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966645" y="4256311"/>
            <a:ext cx="3799114" cy="23426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	Частое заблуждение: </a:t>
            </a:r>
          </a:p>
          <a:p>
            <a:r>
              <a:rPr lang="ru-RU" sz="2400" dirty="0"/>
              <a:t>«Работодатель должен платить за обучение студента по основной программе»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53941" y="3997720"/>
            <a:ext cx="752934" cy="740229"/>
          </a:xfrm>
          <a:prstGeom prst="rect">
            <a:avLst/>
          </a:prstGeom>
          <a:solidFill>
            <a:schemeClr val="bg1"/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69" y="3950531"/>
            <a:ext cx="843188" cy="8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1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166127"/>
              </p:ext>
            </p:extLst>
          </p:nvPr>
        </p:nvGraphicFramePr>
        <p:xfrm>
          <a:off x="2290792" y="664600"/>
          <a:ext cx="9378694" cy="5948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0870">
                  <a:extLst>
                    <a:ext uri="{9D8B030D-6E8A-4147-A177-3AD203B41FA5}">
                      <a16:colId xmlns:a16="http://schemas.microsoft.com/office/drawing/2014/main" val="4121584883"/>
                    </a:ext>
                  </a:extLst>
                </a:gridCol>
                <a:gridCol w="3042138">
                  <a:extLst>
                    <a:ext uri="{9D8B030D-6E8A-4147-A177-3AD203B41FA5}">
                      <a16:colId xmlns:a16="http://schemas.microsoft.com/office/drawing/2014/main" val="1741821512"/>
                    </a:ext>
                  </a:extLst>
                </a:gridCol>
                <a:gridCol w="1986559">
                  <a:extLst>
                    <a:ext uri="{9D8B030D-6E8A-4147-A177-3AD203B41FA5}">
                      <a16:colId xmlns:a16="http://schemas.microsoft.com/office/drawing/2014/main" val="100661722"/>
                    </a:ext>
                  </a:extLst>
                </a:gridCol>
                <a:gridCol w="2139127">
                  <a:extLst>
                    <a:ext uri="{9D8B030D-6E8A-4147-A177-3AD203B41FA5}">
                      <a16:colId xmlns:a16="http://schemas.microsoft.com/office/drawing/2014/main" val="1664312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Типы</a:t>
                      </a:r>
                      <a:r>
                        <a:rPr lang="ru-RU" baseline="0" dirty="0"/>
                        <a:t> предложения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78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Поступающим в пределах установленной квоты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Поступающим без квоты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Находящимся в процессе обучения*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898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ru-RU" dirty="0"/>
                        <a:t>Категория граждан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Абитуриент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Абитуриент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solidFill>
                            <a:srgbClr val="FF0000"/>
                          </a:solidFill>
                        </a:rPr>
                        <a:t>Студент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79382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ru-RU" dirty="0"/>
                        <a:t>Конкурсный список для поступления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Отдельный (легче поступить с более низким баллом</a:t>
                      </a:r>
                      <a:r>
                        <a:rPr lang="ru-RU" baseline="0" dirty="0"/>
                        <a:t> ЕГЭ)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solidFill>
                            <a:srgbClr val="FF0000"/>
                          </a:solidFill>
                        </a:rPr>
                        <a:t>Общий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477967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ru-RU" dirty="0"/>
                        <a:t>Категория заказчиков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Органы или организации, указанными в статье 71.1 ФЗ «Об образовании в РФ»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Любые ЮЛ</a:t>
                      </a:r>
                      <a:r>
                        <a:rPr lang="ru-RU" baseline="0" dirty="0"/>
                        <a:t> и ИП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>
                          <a:solidFill>
                            <a:srgbClr val="FF0000"/>
                          </a:solidFill>
                        </a:rPr>
                        <a:t>Любые ЮЛ</a:t>
                      </a:r>
                      <a:r>
                        <a:rPr lang="ru-RU" b="1" i="1" baseline="0" dirty="0">
                          <a:solidFill>
                            <a:srgbClr val="FF0000"/>
                          </a:solidFill>
                        </a:rPr>
                        <a:t> и ИП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0575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Уровень образования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ВО, СПО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solidFill>
                            <a:srgbClr val="FF0000"/>
                          </a:solidFill>
                        </a:rPr>
                        <a:t>ВО, СПО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6788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Срок подачи предложения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 10</a:t>
                      </a:r>
                      <a:r>
                        <a:rPr lang="ru-RU" baseline="0" dirty="0"/>
                        <a:t> июня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 10 июня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solidFill>
                            <a:srgbClr val="FF0000"/>
                          </a:solidFill>
                        </a:rPr>
                        <a:t>Любой срок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9072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Штраф, зачисляемый в бюджет,</a:t>
                      </a:r>
                      <a:r>
                        <a:rPr lang="ru-RU" baseline="0" dirty="0"/>
                        <a:t> в случае неисполнения целевого договора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solidFill>
                            <a:srgbClr val="FF0000"/>
                          </a:solidFill>
                        </a:rPr>
                        <a:t>Нет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861668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958" y="4271691"/>
            <a:ext cx="2820042" cy="2586309"/>
          </a:xfrm>
          <a:prstGeom prst="rect">
            <a:avLst/>
          </a:prstGeom>
        </p:spPr>
      </p:pic>
      <p:sp>
        <p:nvSpPr>
          <p:cNvPr id="185" name="PlaceHolder 1"/>
          <p:cNvSpPr>
            <a:spLocks noGrp="1"/>
          </p:cNvSpPr>
          <p:nvPr>
            <p:ph type="sldNum" idx="4294967295"/>
          </p:nvPr>
        </p:nvSpPr>
        <p:spPr>
          <a:xfrm>
            <a:off x="9078780" y="615680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67542B4-A325-4B44-8BC6-18AF5317A2DA}" type="slidenum">
              <a:rPr lang="ru-RU" sz="1600" b="0" strike="noStrike" spc="-1">
                <a:solidFill>
                  <a:srgbClr val="000000"/>
                </a:solidFill>
                <a:latin typeface="Calibri"/>
              </a:rPr>
              <a:t>6</a:t>
            </a:fld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6" name="AutoShape 4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87" name="AutoShape 6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88" name="AutoShape 8"/>
          <p:cNvSpPr/>
          <p:nvPr/>
        </p:nvSpPr>
        <p:spPr>
          <a:xfrm>
            <a:off x="460440" y="1602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89" name="AutoShape 10"/>
          <p:cNvSpPr/>
          <p:nvPr/>
        </p:nvSpPr>
        <p:spPr>
          <a:xfrm>
            <a:off x="612720" y="31284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93" name="TextBox 11"/>
          <p:cNvSpPr/>
          <p:nvPr/>
        </p:nvSpPr>
        <p:spPr>
          <a:xfrm>
            <a:off x="764279" y="190800"/>
            <a:ext cx="1123225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Особенности типов предложений целевого обучения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0" y="-17256"/>
            <a:ext cx="2820042" cy="2586309"/>
          </a:xfrm>
          <a:prstGeom prst="rect">
            <a:avLst/>
          </a:prstGeom>
        </p:spPr>
      </p:pic>
      <p:pic>
        <p:nvPicPr>
          <p:cNvPr id="16" name="Picture 3" descr="E:\РАЗОВЫЕ ПРОЕКТЫ\Колибри\вариант 1\1x\15Монтажная область 2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4" y="5400000"/>
            <a:ext cx="1880028" cy="17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20" y="2226196"/>
            <a:ext cx="2157075" cy="263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4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958" y="4271691"/>
            <a:ext cx="2820042" cy="2586309"/>
          </a:xfrm>
          <a:prstGeom prst="rect">
            <a:avLst/>
          </a:prstGeom>
        </p:spPr>
      </p:pic>
      <p:sp>
        <p:nvSpPr>
          <p:cNvPr id="185" name="PlaceHolder 1"/>
          <p:cNvSpPr>
            <a:spLocks noGrp="1"/>
          </p:cNvSpPr>
          <p:nvPr>
            <p:ph type="sldNum" idx="4294967295"/>
          </p:nvPr>
        </p:nvSpPr>
        <p:spPr>
          <a:xfrm>
            <a:off x="9078780" y="615680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67542B4-A325-4B44-8BC6-18AF5317A2DA}" type="slidenum">
              <a:rPr lang="ru-RU" sz="1600" b="0" strike="noStrike" spc="-1">
                <a:solidFill>
                  <a:srgbClr val="000000"/>
                </a:solidFill>
                <a:latin typeface="Calibri"/>
              </a:rPr>
              <a:t>7</a:t>
            </a:fld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6" name="AutoShape 4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87" name="AutoShape 6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88" name="AutoShape 8"/>
          <p:cNvSpPr/>
          <p:nvPr/>
        </p:nvSpPr>
        <p:spPr>
          <a:xfrm>
            <a:off x="460440" y="1602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89" name="AutoShape 10"/>
          <p:cNvSpPr/>
          <p:nvPr/>
        </p:nvSpPr>
        <p:spPr>
          <a:xfrm>
            <a:off x="612720" y="31284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93" name="TextBox 11"/>
          <p:cNvSpPr/>
          <p:nvPr/>
        </p:nvSpPr>
        <p:spPr>
          <a:xfrm>
            <a:off x="764279" y="190800"/>
            <a:ext cx="1123225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Содержание договора о целевом обучении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0" y="-17256"/>
            <a:ext cx="2820042" cy="2586309"/>
          </a:xfrm>
          <a:prstGeom prst="rect">
            <a:avLst/>
          </a:prstGeom>
        </p:spPr>
      </p:pic>
      <p:pic>
        <p:nvPicPr>
          <p:cNvPr id="16" name="Picture 3" descr="E:\РАЗОВЫЕ ПРОЕКТЫ\Колибри\вариант 1\1x\15Монтажная область 2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4" y="5400000"/>
            <a:ext cx="1880028" cy="17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20" y="2226196"/>
            <a:ext cx="2157075" cy="2637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6972" y="966563"/>
            <a:ext cx="1010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IV. Содержание договора о целевом обучении, внесение изменений в договор о целевом обучении Постановление Правительства Российской Федерации от 27 апреля 2024 г. N 555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3202" y="1878491"/>
            <a:ext cx="81542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24. В договоре о целевом обучении указываются следующие характеристики, условия и требования:</a:t>
            </a:r>
          </a:p>
          <a:p>
            <a:r>
              <a:rPr lang="en-US" sz="2400" dirty="0"/>
              <a:t>&lt;…&gt;</a:t>
            </a:r>
          </a:p>
          <a:p>
            <a:r>
              <a:rPr lang="ru-RU" sz="2400" dirty="0"/>
              <a:t>з) сведения о мерах поддержки в период обучения и период трудовой деятельности гражданина </a:t>
            </a:r>
            <a:r>
              <a:rPr lang="ru-RU" sz="1200" dirty="0"/>
              <a:t>(в случае приема гражданина на целевое обучение в пределах квоты по программам </a:t>
            </a:r>
            <a:r>
              <a:rPr lang="ru-RU" sz="1200" dirty="0" err="1"/>
              <a:t>бакалавриата</a:t>
            </a:r>
            <a:r>
              <a:rPr lang="ru-RU" sz="1200" dirty="0"/>
              <a:t> и программам </a:t>
            </a:r>
            <a:r>
              <a:rPr lang="ru-RU" sz="1200" dirty="0" err="1"/>
              <a:t>специалитета</a:t>
            </a:r>
            <a:r>
              <a:rPr lang="ru-RU" sz="1200" dirty="0"/>
              <a:t> меры материального стимулирования в период обучения устанавливаются в объеме</a:t>
            </a:r>
            <a:r>
              <a:rPr lang="ru-RU" sz="1600" b="1" dirty="0">
                <a:solidFill>
                  <a:srgbClr val="FF0000"/>
                </a:solidFill>
              </a:rPr>
              <a:t> не ниже размера государственной академической стипендии</a:t>
            </a:r>
            <a:r>
              <a:rPr lang="ru-RU" sz="1200" dirty="0"/>
              <a:t>, назначаемой в порядке, предусмотренном частью 3 статьи 36 Федерального закона "Об образовании в Российской Федерации").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1916" y="5103180"/>
            <a:ext cx="6411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Минимальный размер государственной академической стипендии для студентов вузов с 1 сентября 2024 года составляет </a:t>
            </a:r>
            <a:r>
              <a:rPr lang="ru-RU" b="1" dirty="0">
                <a:solidFill>
                  <a:srgbClr val="FF0000"/>
                </a:solidFill>
              </a:rPr>
              <a:t>2 067 </a:t>
            </a:r>
            <a:r>
              <a:rPr lang="ru-RU" b="1" dirty="0"/>
              <a:t>рублей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23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248000"/>
            <a:ext cx="2820042" cy="258630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0" y="-17256"/>
            <a:ext cx="2820042" cy="2586309"/>
          </a:xfrm>
          <a:prstGeom prst="rect">
            <a:avLst/>
          </a:prstGeom>
        </p:spPr>
      </p:pic>
      <p:sp>
        <p:nvSpPr>
          <p:cNvPr id="57" name="TextBox 11">
            <a:extLst>
              <a:ext uri="{FF2B5EF4-FFF2-40B4-BE49-F238E27FC236}">
                <a16:creationId xmlns:a16="http://schemas.microsoft.com/office/drawing/2014/main" id="{367F6290-172A-4520-B683-C995B9E66BEA}"/>
              </a:ext>
            </a:extLst>
          </p:cNvPr>
          <p:cNvSpPr txBox="1"/>
          <p:nvPr/>
        </p:nvSpPr>
        <p:spPr>
          <a:xfrm>
            <a:off x="1242390" y="190757"/>
            <a:ext cx="10597260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dirty="0"/>
              <a:t>Алгоритм действий заказчика целевого обучения (работодателя)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00000" y="612000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81FB8A36-EB0F-4FDA-AA27-5A03D14ED255}" type="slidenum">
              <a:rPr lang="ru-RU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8</a:t>
            </a:fld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AutoShape 4" descr="⬇ Скачать картинки 3d человечки финансы, стоковые фото 3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⬇ Скачать картинки 3d человечки финансы, стоковые фото 3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st2.depositphotos.com/3643473/6206/i/600/depositphotos_62060247-stock-photo-man-going-up-on-th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 descr="⬇ Скачать картинки Человечки для презентации, стоковые фото Человечки для  презентации в хорошем качестве | Depositphot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3" descr="E:\РАЗОВЫЕ ПРОЕКТЫ\Колибри\вариант 1\1x\15Монтажная область 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4" y="5400000"/>
            <a:ext cx="1880028" cy="17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трелка вправо 21"/>
          <p:cNvSpPr/>
          <p:nvPr/>
        </p:nvSpPr>
        <p:spPr>
          <a:xfrm>
            <a:off x="7118153" y="1324649"/>
            <a:ext cx="403798" cy="6361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739461" y="1298590"/>
            <a:ext cx="403798" cy="6361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2418599" y="1284046"/>
            <a:ext cx="403798" cy="6361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2822397" y="876955"/>
            <a:ext cx="1934515" cy="1406179"/>
          </a:xfrm>
          <a:prstGeom prst="flowChartProcess">
            <a:avLst/>
          </a:prstGeom>
          <a:solidFill>
            <a:srgbClr val="3FAF46"/>
          </a:solidFill>
          <a:ln w="0">
            <a:solidFill>
              <a:srgbClr val="1F4E7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/>
            <a:r>
              <a:rPr lang="ru-RU" sz="1400" b="1" spc="-1" dirty="0">
                <a:solidFill>
                  <a:schemeClr val="bg1"/>
                </a:solidFill>
                <a:latin typeface="Arial"/>
                <a:ea typeface="DejaVu Sans"/>
              </a:rPr>
              <a:t>Размещение на Работа в России предложения о целевом договоре</a:t>
            </a: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7508397" y="819522"/>
            <a:ext cx="1934515" cy="1607238"/>
          </a:xfrm>
          <a:prstGeom prst="flowChartProcess">
            <a:avLst/>
          </a:prstGeom>
          <a:solidFill>
            <a:srgbClr val="3FAF46"/>
          </a:solidFill>
          <a:ln w="0">
            <a:solidFill>
              <a:srgbClr val="1F4E7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chemeClr val="bg1"/>
                </a:solidFill>
                <a:latin typeface="Arial"/>
                <a:ea typeface="DejaVu Sans"/>
              </a:rPr>
              <a:t>Организация подготовки текста договора для заключения всеми сторонами и его подписание</a:t>
            </a: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9860123" y="818321"/>
            <a:ext cx="1934515" cy="1634552"/>
          </a:xfrm>
          <a:prstGeom prst="flowChartProcess">
            <a:avLst/>
          </a:prstGeom>
          <a:solidFill>
            <a:srgbClr val="3FAF46"/>
          </a:solidFill>
          <a:ln w="0">
            <a:solidFill>
              <a:srgbClr val="1F4E7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chemeClr val="bg1"/>
                </a:solidFill>
                <a:latin typeface="Arial"/>
                <a:ea typeface="DejaVu Sans"/>
              </a:rPr>
              <a:t>Размещение сведения о заключении договора о целевом обучении на ЕЦП «Работа в России»</a:t>
            </a:r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5156672" y="841793"/>
            <a:ext cx="1934515" cy="1549699"/>
          </a:xfrm>
          <a:prstGeom prst="flowChartProcess">
            <a:avLst/>
          </a:prstGeom>
          <a:solidFill>
            <a:srgbClr val="3FAF46"/>
          </a:solidFill>
          <a:ln w="0">
            <a:solidFill>
              <a:srgbClr val="1F4E7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chemeClr val="bg1"/>
                </a:solidFill>
                <a:latin typeface="Arial"/>
                <a:ea typeface="DejaVu Sans"/>
              </a:rPr>
              <a:t>Размещение заявки, поданной на бумажном носителе, на цифровой платформе "Работа в России"</a:t>
            </a:r>
          </a:p>
        </p:txBody>
      </p:sp>
      <p:sp>
        <p:nvSpPr>
          <p:cNvPr id="32" name="Блок-схема: процесс 31"/>
          <p:cNvSpPr/>
          <p:nvPr/>
        </p:nvSpPr>
        <p:spPr>
          <a:xfrm>
            <a:off x="476895" y="916301"/>
            <a:ext cx="1941704" cy="1331557"/>
          </a:xfrm>
          <a:prstGeom prst="flowChartProcess">
            <a:avLst/>
          </a:prstGeom>
          <a:solidFill>
            <a:srgbClr val="3FAF46"/>
          </a:solidFill>
          <a:ln w="0">
            <a:solidFill>
              <a:srgbClr val="1F4E7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/>
            <a:r>
              <a:rPr lang="ru-RU" sz="1400" b="1" spc="-1" dirty="0">
                <a:solidFill>
                  <a:schemeClr val="bg1"/>
                </a:solidFill>
                <a:latin typeface="Arial"/>
                <a:ea typeface="DejaVu Sans"/>
              </a:rPr>
              <a:t>Регистрация </a:t>
            </a:r>
          </a:p>
          <a:p>
            <a:pPr algn="ctr"/>
            <a:r>
              <a:rPr lang="ru-RU" sz="1400" b="1" spc="-1" dirty="0">
                <a:solidFill>
                  <a:schemeClr val="bg1"/>
                </a:solidFill>
                <a:latin typeface="Arial"/>
                <a:ea typeface="DejaVu Sans"/>
              </a:rPr>
              <a:t>Заказчика на ЕЦП «Работа в России»</a:t>
            </a:r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2866721" y="3685640"/>
            <a:ext cx="2032860" cy="1625626"/>
          </a:xfrm>
          <a:prstGeom prst="flowChartProcess">
            <a:avLst/>
          </a:prstGeom>
          <a:solidFill>
            <a:schemeClr val="bg1"/>
          </a:solidFill>
          <a:ln w="0">
            <a:solidFill>
              <a:srgbClr val="1F4E7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400" b="1" spc="-1" dirty="0">
                <a:solidFill>
                  <a:schemeClr val="accent5">
                    <a:lumMod val="50000"/>
                  </a:schemeClr>
                </a:solidFill>
                <a:ea typeface="DejaVu Sans"/>
              </a:rPr>
              <a:t>Поступление заявки на целевое обучение от абитуриента через ЕПГУ или бумажного документа от образовательной организации (студента)</a:t>
            </a:r>
          </a:p>
        </p:txBody>
      </p:sp>
      <p:sp>
        <p:nvSpPr>
          <p:cNvPr id="35" name="Стрелка вправо 34"/>
          <p:cNvSpPr/>
          <p:nvPr/>
        </p:nvSpPr>
        <p:spPr>
          <a:xfrm>
            <a:off x="9449618" y="1317545"/>
            <a:ext cx="403798" cy="6361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9724483" y="2609478"/>
            <a:ext cx="22057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pc="-1" dirty="0">
                <a:solidFill>
                  <a:srgbClr val="FF0000"/>
                </a:solidFill>
                <a:latin typeface="Arial"/>
                <a:ea typeface="DejaVu Sans"/>
              </a:rPr>
              <a:t>в течение 10 </a:t>
            </a:r>
            <a:r>
              <a:rPr lang="ru-RU" sz="1400" b="1" spc="-1" dirty="0" err="1">
                <a:solidFill>
                  <a:srgbClr val="FF0000"/>
                </a:solidFill>
                <a:latin typeface="Arial"/>
                <a:ea typeface="DejaVu Sans"/>
              </a:rPr>
              <a:t>р.д</a:t>
            </a:r>
            <a:r>
              <a:rPr lang="ru-RU" sz="1400" b="1" spc="-1" dirty="0">
                <a:solidFill>
                  <a:srgbClr val="FF0000"/>
                </a:solidFill>
                <a:latin typeface="Arial"/>
                <a:ea typeface="DejaVu Sans"/>
              </a:rPr>
              <a:t>. с момента заключения </a:t>
            </a:r>
          </a:p>
          <a:p>
            <a:pPr algn="ctr"/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 flipV="1">
            <a:off x="4387724" y="2998768"/>
            <a:ext cx="457200" cy="68687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4" descr="https://avatars.mds.yandex.net/i?id=94e30bc74b450a2cbf6453fafca5ddac0385cee1-5274042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975" y="3379876"/>
            <a:ext cx="1929342" cy="193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Инструкция по электронной регистрации в службе занятости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45" y="2164636"/>
            <a:ext cx="838023" cy="838023"/>
          </a:xfrm>
          <a:prstGeom prst="rect">
            <a:avLst/>
          </a:prstGeom>
          <a:noFill/>
          <a:ln w="444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5477385" y="4045693"/>
            <a:ext cx="4883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ИНСТРУКЦИЯ ПО РАБОТЕ В ЛК РАБОТОДАТЕЛЯ В ЧАСТИ ОРГАНИЗАЦИИ ЦЕЛЕВОГО ОБУЧЕНИЯ 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07" y="3705158"/>
            <a:ext cx="1381125" cy="13811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07" y="5272200"/>
            <a:ext cx="1383460" cy="1383460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7366858" y="5785115"/>
            <a:ext cx="2788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Работа заказчиков целевого обучения с заявками граждан на заключение договора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508" y="5207366"/>
            <a:ext cx="1383460" cy="1383460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3899148" y="5899096"/>
            <a:ext cx="2569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-apple-system"/>
              </a:rPr>
              <a:t>функционал заказчиков целевого обучения</a:t>
            </a:r>
            <a:endParaRPr lang="ru-RU" sz="1400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481699" y="5128335"/>
            <a:ext cx="1237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Видео </a:t>
            </a:r>
            <a:r>
              <a:rPr lang="en-US" sz="2000" b="1" dirty="0">
                <a:solidFill>
                  <a:srgbClr val="FF0000"/>
                </a:solidFill>
              </a:rPr>
              <a:t>VK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4807255" y="2481398"/>
            <a:ext cx="2769700" cy="954107"/>
          </a:xfrm>
          <a:prstGeom prst="borderCallout1">
            <a:avLst>
              <a:gd name="adj1" fmla="val 32176"/>
              <a:gd name="adj2" fmla="val -472"/>
              <a:gd name="adj3" fmla="val -18178"/>
              <a:gd name="adj4" fmla="val -16716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pc="-1" dirty="0">
                <a:solidFill>
                  <a:srgbClr val="FF0000"/>
                </a:solidFill>
                <a:latin typeface="Arial"/>
                <a:ea typeface="DejaVu Sans"/>
              </a:rPr>
              <a:t>п. 15 раздела </a:t>
            </a:r>
            <a:r>
              <a:rPr lang="en-US" sz="1400" b="1" spc="-1" dirty="0">
                <a:solidFill>
                  <a:srgbClr val="FF0000"/>
                </a:solidFill>
                <a:latin typeface="Arial"/>
                <a:ea typeface="DejaVu Sans"/>
              </a:rPr>
              <a:t>II</a:t>
            </a:r>
            <a:r>
              <a:rPr lang="ru-RU" sz="1400" b="1" spc="-1" dirty="0">
                <a:solidFill>
                  <a:srgbClr val="FF0000"/>
                </a:solidFill>
                <a:latin typeface="Arial"/>
                <a:ea typeface="DejaVu Sans"/>
              </a:rPr>
              <a:t> Постановления Правительства РФ</a:t>
            </a:r>
          </a:p>
          <a:p>
            <a:pPr algn="ctr"/>
            <a:r>
              <a:rPr lang="ru-RU" sz="1400" b="1" spc="-1" dirty="0">
                <a:solidFill>
                  <a:srgbClr val="FF0000"/>
                </a:solidFill>
                <a:latin typeface="Arial"/>
                <a:ea typeface="DejaVu Sans"/>
              </a:rPr>
              <a:t>от 27.04.2024 г. N 555</a:t>
            </a:r>
          </a:p>
        </p:txBody>
      </p:sp>
    </p:spTree>
    <p:extLst>
      <p:ext uri="{BB962C8B-B14F-4D97-AF65-F5344CB8AC3E}">
        <p14:creationId xmlns:p14="http://schemas.microsoft.com/office/powerpoint/2010/main" val="3135185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248000"/>
            <a:ext cx="2820042" cy="258630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0" y="-17256"/>
            <a:ext cx="2820042" cy="2586309"/>
          </a:xfrm>
          <a:prstGeom prst="rect">
            <a:avLst/>
          </a:prstGeom>
        </p:spPr>
      </p:pic>
      <p:sp>
        <p:nvSpPr>
          <p:cNvPr id="57" name="TextBox 11">
            <a:extLst>
              <a:ext uri="{FF2B5EF4-FFF2-40B4-BE49-F238E27FC236}">
                <a16:creationId xmlns:a16="http://schemas.microsoft.com/office/drawing/2014/main" id="{367F6290-172A-4520-B683-C995B9E66BEA}"/>
              </a:ext>
            </a:extLst>
          </p:cNvPr>
          <p:cNvSpPr txBox="1"/>
          <p:nvPr/>
        </p:nvSpPr>
        <p:spPr>
          <a:xfrm>
            <a:off x="2231330" y="190757"/>
            <a:ext cx="9602986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Специальности/профессии СПО, по которым ведется подготовка в Пермском крае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00000" y="612000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81FB8A36-EB0F-4FDA-AA27-5A03D14ED255}" type="slidenum">
              <a:rPr lang="ru-RU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9</a:t>
            </a:fld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AutoShape 4" descr="⬇ Скачать картинки 3d человечки финансы, стоковые фото 3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⬇ Скачать картинки 3d человечки финансы, стоковые фото 3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st2.depositphotos.com/3643473/6206/i/600/depositphotos_62060247-stock-photo-man-going-up-on-th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 descr="⬇ Скачать картинки Человечки для презентации, стоковые фото Человечки для  презентации в хорошем качестве | Depositphot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3" descr="E:\РАЗОВЫЕ ПРОЕКТЫ\Колибри\вариант 1\1x\15Монтажная область 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4" y="5400000"/>
            <a:ext cx="1880028" cy="17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9414" y="1370993"/>
            <a:ext cx="53873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FF0000"/>
                </a:solidFill>
              </a:rPr>
              <a:t>Более 15 000 выпускников в 2025!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400" b="1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FF0000"/>
                </a:solidFill>
              </a:rPr>
              <a:t>Более 180 профессий и специальностей</a:t>
            </a:r>
          </a:p>
        </p:txBody>
      </p:sp>
      <p:sp>
        <p:nvSpPr>
          <p:cNvPr id="2" name="AutoShape 2" descr="blob:https://web.telegram.org/ea4555c4-f3d0-4c5f-98d7-a8da1c9c3802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03532"/>
            <a:ext cx="4619926" cy="50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82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17832</TotalTime>
  <Words>999</Words>
  <Application>Microsoft Office PowerPoint</Application>
  <PresentationFormat>Широкоэкранный</PresentationFormat>
  <Paragraphs>181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-apple-system</vt:lpstr>
      <vt:lpstr>Arial</vt:lpstr>
      <vt:lpstr>Arial Narrow</vt:lpstr>
      <vt:lpstr>Calibri</vt:lpstr>
      <vt:lpstr>Calibri Light</vt:lpstr>
      <vt:lpstr>Montserrat</vt:lpstr>
      <vt:lpstr>PT Serif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Надежда Николаевна Стеблева</cp:lastModifiedBy>
  <cp:revision>312</cp:revision>
  <dcterms:created xsi:type="dcterms:W3CDTF">2022-08-18T11:34:01Z</dcterms:created>
  <dcterms:modified xsi:type="dcterms:W3CDTF">2025-02-19T04:36:56Z</dcterms:modified>
</cp:coreProperties>
</file>